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5"/>
  </p:sldMasterIdLst>
  <p:sldIdLst>
    <p:sldId id="264" r:id="rId6"/>
  </p:sldIdLst>
  <p:sldSz cx="6858000" cy="9144000" type="letter"/>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932F"/>
    <a:srgbClr val="201E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0769FE-90A3-4339-A775-77FA7DBF7415}" v="2" dt="2022-05-11T04:14:31.6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08"/>
    <p:restoredTop sz="94682"/>
  </p:normalViewPr>
  <p:slideViewPr>
    <p:cSldViewPr snapToGrid="0" snapToObjects="1">
      <p:cViewPr varScale="1">
        <p:scale>
          <a:sx n="86" d="100"/>
          <a:sy n="86" d="100"/>
        </p:scale>
        <p:origin x="3648" y="108"/>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microsoft.com/office/2015/10/relationships/revisionInfo" Target="revisionInfo.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370E3D-FD35-9E4C-A15B-FC52F7EA03EB}"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43513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370E3D-FD35-9E4C-A15B-FC52F7EA03EB}"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161309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370E3D-FD35-9E4C-A15B-FC52F7EA03EB}"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149813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370E3D-FD35-9E4C-A15B-FC52F7EA03EB}"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1097790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70E3D-FD35-9E4C-A15B-FC52F7EA03EB}"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1528955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370E3D-FD35-9E4C-A15B-FC52F7EA03EB}"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368642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370E3D-FD35-9E4C-A15B-FC52F7EA03EB}" type="datetimeFigureOut">
              <a:rPr lang="en-US" smtClean="0"/>
              <a:t>5/11/2022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284091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370E3D-FD35-9E4C-A15B-FC52F7EA03EB}" type="datetimeFigureOut">
              <a:rPr lang="en-US" smtClean="0"/>
              <a:t>5/11/2022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87591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70E3D-FD35-9E4C-A15B-FC52F7EA03EB}" type="datetimeFigureOut">
              <a:rPr lang="en-US" smtClean="0"/>
              <a:t>5/11/2022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449373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8370E3D-FD35-9E4C-A15B-FC52F7EA03EB}"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2070903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8370E3D-FD35-9E4C-A15B-FC52F7EA03EB}"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CBC75-7A95-0A46-8CC5-81E86B92C2E0}" type="slidenum">
              <a:rPr lang="en-US" smtClean="0"/>
              <a:t>‹#›</a:t>
            </a:fld>
            <a:endParaRPr lang="en-US"/>
          </a:p>
        </p:txBody>
      </p:sp>
    </p:spTree>
    <p:extLst>
      <p:ext uri="{BB962C8B-B14F-4D97-AF65-F5344CB8AC3E}">
        <p14:creationId xmlns:p14="http://schemas.microsoft.com/office/powerpoint/2010/main" val="1404195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8370E3D-FD35-9E4C-A15B-FC52F7EA03EB}" type="datetimeFigureOut">
              <a:rPr lang="en-US" smtClean="0"/>
              <a:t>5/11/2022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D0CBC75-7A95-0A46-8CC5-81E86B92C2E0}" type="slidenum">
              <a:rPr lang="en-US" smtClean="0"/>
              <a:t>‹#›</a:t>
            </a:fld>
            <a:endParaRPr lang="en-US"/>
          </a:p>
        </p:txBody>
      </p:sp>
    </p:spTree>
    <p:extLst>
      <p:ext uri="{BB962C8B-B14F-4D97-AF65-F5344CB8AC3E}">
        <p14:creationId xmlns:p14="http://schemas.microsoft.com/office/powerpoint/2010/main" val="10377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hexchecks.com/" TargetMode="External"/><Relationship Id="rId1" Type="http://schemas.openxmlformats.org/officeDocument/2006/relationships/slideLayout" Target="../slideLayouts/slideLayout7.xml"/><Relationship Id="rId6" Type="http://schemas.openxmlformats.org/officeDocument/2006/relationships/image" Target="../media/image3.jpg"/><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170180" y="1108594"/>
            <a:ext cx="5322570" cy="1554260"/>
          </a:xfrm>
          <a:prstGeom prst="rect">
            <a:avLst/>
          </a:prstGeom>
          <a:gradFill flip="none" rotWithShape="1">
            <a:gsLst>
              <a:gs pos="0">
                <a:schemeClr val="bg1">
                  <a:lumMod val="75000"/>
                </a:schemeClr>
              </a:gs>
              <a:gs pos="100000">
                <a:schemeClr val="bg1"/>
              </a:gs>
            </a:gsLst>
            <a:lin ang="16200000" scaled="0"/>
            <a:tileRect/>
          </a:gradFill>
          <a:ln w="12700">
            <a:solidFill>
              <a:srgbClr val="201E33"/>
            </a:solidFill>
            <a:miter lim="800000"/>
          </a:ln>
          <a:effectLst>
            <a:outerShdw blurRad="50800" dist="38100" dir="2700000" algn="tl" rotWithShape="0">
              <a:prstClr val="black">
                <a:alpha val="40000"/>
              </a:prstClr>
            </a:outerShdw>
          </a:effectLst>
        </p:spPr>
        <p:txBody>
          <a:bodyPr wrap="square" lIns="91429" tIns="45714" rIns="91429" bIns="45714" rtlCol="0" anchor="t" anchorCtr="0">
            <a:spAutoFit/>
          </a:bodyPr>
          <a:lstStyle/>
          <a:p>
            <a:endParaRPr lang="en-US" sz="950" b="1" i="1" dirty="0">
              <a:latin typeface="Arial Narrow" panose="020B0606020202030204" pitchFamily="34" charset="0"/>
            </a:endParaRPr>
          </a:p>
          <a:p>
            <a:r>
              <a:rPr lang="en-US" sz="950" b="1" i="1" dirty="0">
                <a:latin typeface="Arial Narrow" panose="020B0606020202030204" pitchFamily="34" charset="0"/>
              </a:rPr>
              <a:t>Chromium dust is 8x more likely to cause cancer than asbestos.  </a:t>
            </a:r>
            <a:r>
              <a:rPr lang="en-US" sz="950" dirty="0">
                <a:latin typeface="Arial Narrow" panose="020B0606020202030204" pitchFamily="34" charset="0"/>
              </a:rPr>
              <a:t>Hazardous dusts containing chromium and cadmium, and other toxins are generated during common industrial processes, including media blasting, grinding, sanding, and welding, and migrates far from the source.  Swipe sampling and other conventional dust migration measurement methods are frustratingly unreliable and unhelpful for dust exposure mitigation. </a:t>
            </a:r>
          </a:p>
          <a:p>
            <a:endParaRPr lang="en-US" sz="950" b="1" i="1" dirty="0">
              <a:latin typeface="Arial Narrow" panose="020B0606020202030204" pitchFamily="34" charset="0"/>
            </a:endParaRPr>
          </a:p>
          <a:p>
            <a:r>
              <a:rPr lang="en-US" sz="950" b="1" i="1" dirty="0">
                <a:latin typeface="Arial Narrow" panose="020B0606020202030204" pitchFamily="34" charset="0"/>
              </a:rPr>
              <a:t>HexChecks Dust Migration Mapping™ technology makes migration measurement reliable and meaningful. </a:t>
            </a:r>
            <a:r>
              <a:rPr lang="en-US" sz="950" dirty="0">
                <a:latin typeface="Arial Narrow" panose="020B0606020202030204" pitchFamily="34" charset="0"/>
              </a:rPr>
              <a:t>The result is rapid visualization of migration pathways, stress-free management-of-change, and simple spot check monitoring for long-term maintenance. </a:t>
            </a:r>
            <a:r>
              <a:rPr lang="en-US" sz="950" b="1" i="1" dirty="0">
                <a:latin typeface="Arial Narrow" panose="020B0606020202030204" pitchFamily="34" charset="0"/>
              </a:rPr>
              <a:t>Dust Migration Mapping can satisfy OSHA requirements for remedial action following a citation </a:t>
            </a:r>
            <a:r>
              <a:rPr lang="en-US" sz="950" dirty="0">
                <a:latin typeface="Arial Narrow" panose="020B0606020202030204" pitchFamily="34" charset="0"/>
              </a:rPr>
              <a:t>and can proactively protect Voluntary Protection Program status.  </a:t>
            </a:r>
          </a:p>
        </p:txBody>
      </p:sp>
      <p:sp>
        <p:nvSpPr>
          <p:cNvPr id="4" name="Footer Placeholder 4"/>
          <p:cNvSpPr>
            <a:spLocks noGrp="1"/>
          </p:cNvSpPr>
          <p:nvPr>
            <p:ph type="ftr" sz="quarter" idx="11"/>
          </p:nvPr>
        </p:nvSpPr>
        <p:spPr>
          <a:xfrm>
            <a:off x="0" y="8669895"/>
            <a:ext cx="6857999" cy="420628"/>
          </a:xfrm>
        </p:spPr>
        <p:txBody>
          <a:bodyPr wrap="square" lIns="0" tIns="0" rIns="0" bIns="0">
            <a:spAutoFit/>
          </a:bodyPr>
          <a:lstStyle/>
          <a:p>
            <a:pPr>
              <a:lnSpc>
                <a:spcPts val="1100"/>
              </a:lnSpc>
            </a:pPr>
            <a:r>
              <a:rPr lang="en-US" sz="1050" b="1" dirty="0">
                <a:hlinkClick r:id="rId2"/>
              </a:rPr>
              <a:t>www.HexChecks.com</a:t>
            </a:r>
            <a:endParaRPr lang="en-US" sz="1050" b="1" dirty="0"/>
          </a:p>
          <a:p>
            <a:pPr>
              <a:lnSpc>
                <a:spcPts val="1100"/>
              </a:lnSpc>
            </a:pPr>
            <a:endParaRPr lang="en-US" sz="400" b="1" dirty="0"/>
          </a:p>
          <a:p>
            <a:r>
              <a:rPr lang="en-US" dirty="0">
                <a:solidFill>
                  <a:srgbClr val="201E33"/>
                </a:solidFill>
                <a:latin typeface="Arial Narrow" panose="020B0606020202030204" pitchFamily="34" charset="0"/>
              </a:rPr>
              <a:t>Figure Engineering is a trademark of Figure, Inc.  Copyright 2022 Figure, Inc.  All rights reserved.  Contains no proprietary information.  Approved for public release.</a:t>
            </a:r>
            <a:endParaRPr lang="en-US" sz="700" dirty="0">
              <a:solidFill>
                <a:srgbClr val="201E33"/>
              </a:solidFill>
              <a:latin typeface="Arial Narrow" panose="020B0606020202030204" pitchFamily="34" charset="0"/>
            </a:endParaRPr>
          </a:p>
        </p:txBody>
      </p:sp>
      <p:sp>
        <p:nvSpPr>
          <p:cNvPr id="20" name="TextBox 19"/>
          <p:cNvSpPr txBox="1"/>
          <p:nvPr/>
        </p:nvSpPr>
        <p:spPr>
          <a:xfrm>
            <a:off x="4584700" y="2818888"/>
            <a:ext cx="2108267" cy="206589"/>
          </a:xfrm>
          <a:prstGeom prst="rect">
            <a:avLst/>
          </a:prstGeom>
          <a:solidFill>
            <a:srgbClr val="201E33"/>
          </a:solidFill>
          <a:ln w="12700">
            <a:solidFill>
              <a:srgbClr val="201E33"/>
            </a:solidFill>
            <a:miter lim="800000"/>
          </a:ln>
          <a:effectLst>
            <a:outerShdw blurRad="50800" dist="38100" dir="2700000" algn="tl" rotWithShape="0">
              <a:srgbClr val="000000">
                <a:alpha val="43000"/>
              </a:srgbClr>
            </a:outerShdw>
          </a:effectLst>
        </p:spPr>
        <p:txBody>
          <a:bodyPr wrap="none" lIns="0" tIns="0" rIns="0" bIns="18288" rtlCol="0" anchor="ctr" anchorCtr="0">
            <a:noAutofit/>
          </a:bodyPr>
          <a:lstStyle/>
          <a:p>
            <a:pPr algn="ctr"/>
            <a:r>
              <a:rPr lang="en-US" sz="1100" b="1" i="1" dirty="0">
                <a:solidFill>
                  <a:schemeClr val="bg1"/>
                </a:solidFill>
                <a:latin typeface="Arial"/>
                <a:cs typeface="Arial"/>
              </a:rPr>
              <a:t>Operational Capabilities</a:t>
            </a:r>
          </a:p>
        </p:txBody>
      </p:sp>
      <p:sp>
        <p:nvSpPr>
          <p:cNvPr id="21" name="TextBox 20"/>
          <p:cNvSpPr txBox="1"/>
          <p:nvPr/>
        </p:nvSpPr>
        <p:spPr>
          <a:xfrm>
            <a:off x="4584700" y="3019695"/>
            <a:ext cx="2108267" cy="3454803"/>
          </a:xfrm>
          <a:prstGeom prst="rect">
            <a:avLst/>
          </a:prstGeom>
          <a:gradFill flip="none" rotWithShape="1">
            <a:gsLst>
              <a:gs pos="0">
                <a:schemeClr val="bg1">
                  <a:lumMod val="75000"/>
                </a:schemeClr>
              </a:gs>
              <a:gs pos="100000">
                <a:schemeClr val="bg1"/>
              </a:gs>
            </a:gsLst>
            <a:lin ang="16200000" scaled="0"/>
            <a:tileRect/>
          </a:gradFill>
          <a:ln w="12700">
            <a:solidFill>
              <a:srgbClr val="201E33"/>
            </a:solidFill>
            <a:miter lim="800000"/>
          </a:ln>
          <a:effectLst>
            <a:outerShdw blurRad="50800" dist="38100" dir="2700000" algn="tl" rotWithShape="0">
              <a:srgbClr val="000000">
                <a:alpha val="43000"/>
              </a:srgbClr>
            </a:outerShdw>
          </a:effectLst>
        </p:spPr>
        <p:txBody>
          <a:bodyPr wrap="square" lIns="91440" tIns="45720" rIns="91440" bIns="45720" rtlCol="0" anchor="t" anchorCtr="0">
            <a:noAutofit/>
          </a:bodyPr>
          <a:lstStyle/>
          <a:p>
            <a:r>
              <a:rPr lang="en-US" sz="900" b="1" i="1">
                <a:latin typeface="Arial Narrow" panose="020B0606020202030204" pitchFamily="34" charset="0"/>
              </a:rPr>
              <a:t>HexChecks Dust </a:t>
            </a:r>
            <a:r>
              <a:rPr lang="en-US" sz="900" b="1" i="1" dirty="0">
                <a:latin typeface="Arial Narrow" panose="020B0606020202030204" pitchFamily="34" charset="0"/>
              </a:rPr>
              <a:t>Migration Mapping™ is an engineering service that measures, analyzes, and characterizes respirable hazardous dust and aerosol movement within closed environments.</a:t>
            </a:r>
            <a:br>
              <a:rPr lang="en-US" sz="900" b="1" i="1" dirty="0">
                <a:latin typeface="Arial Narrow" panose="020B0606020202030204" pitchFamily="34" charset="0"/>
              </a:rPr>
            </a:br>
            <a:endParaRPr lang="en-US" sz="900" b="1" i="1" dirty="0">
              <a:latin typeface="Arial Narrow" panose="020B0606020202030204" pitchFamily="34" charset="0"/>
            </a:endParaRPr>
          </a:p>
          <a:p>
            <a:r>
              <a:rPr lang="en-US" sz="900" b="1" i="1" dirty="0">
                <a:latin typeface="Arial Narrow" panose="020B0606020202030204" pitchFamily="34" charset="0"/>
              </a:rPr>
              <a:t>Dust Migration Mapping™ can:</a:t>
            </a:r>
          </a:p>
          <a:p>
            <a:pPr marL="91440" indent="-91440">
              <a:buFont typeface="Arial" panose="020B0604020202020204" pitchFamily="34" charset="0"/>
              <a:buChar char="•"/>
            </a:pPr>
            <a:r>
              <a:rPr lang="en-US" sz="900" dirty="0">
                <a:latin typeface="Arial Narrow" panose="020B0606020202030204" pitchFamily="34" charset="0"/>
              </a:rPr>
              <a:t>Characterize dust and aerosol migration patterns for hazardous materials, such as:</a:t>
            </a:r>
          </a:p>
          <a:p>
            <a:pPr marL="228600" lvl="1" indent="-91440">
              <a:buFont typeface="Arial Narrow" panose="020B0606020202030204" pitchFamily="34" charset="0"/>
              <a:buChar char="–"/>
            </a:pPr>
            <a:r>
              <a:rPr lang="en-US" sz="900" dirty="0">
                <a:latin typeface="Arial Narrow" panose="020B0606020202030204" pitchFamily="34" charset="0"/>
              </a:rPr>
              <a:t>Chromium</a:t>
            </a:r>
          </a:p>
          <a:p>
            <a:pPr marL="228600" lvl="1" indent="-91440">
              <a:buFont typeface="Arial Narrow" panose="020B0606020202030204" pitchFamily="34" charset="0"/>
              <a:buChar char="–"/>
            </a:pPr>
            <a:r>
              <a:rPr lang="en-US" sz="900" dirty="0">
                <a:latin typeface="Arial Narrow" panose="020B0606020202030204" pitchFamily="34" charset="0"/>
              </a:rPr>
              <a:t>Cadmium</a:t>
            </a:r>
          </a:p>
          <a:p>
            <a:pPr marL="228600" lvl="1" indent="-91440">
              <a:buFont typeface="Arial Narrow" panose="020B0606020202030204" pitchFamily="34" charset="0"/>
              <a:buChar char="–"/>
            </a:pPr>
            <a:r>
              <a:rPr lang="en-US" sz="900" dirty="0">
                <a:latin typeface="Arial Narrow" panose="020B0606020202030204" pitchFamily="34" charset="0"/>
              </a:rPr>
              <a:t>Beryllium</a:t>
            </a:r>
          </a:p>
          <a:p>
            <a:pPr marL="228600" lvl="1" indent="-91440">
              <a:buFont typeface="Arial Narrow" panose="020B0606020202030204" pitchFamily="34" charset="0"/>
              <a:buChar char="–"/>
            </a:pPr>
            <a:r>
              <a:rPr lang="en-US" sz="900" dirty="0">
                <a:latin typeface="Arial Narrow" panose="020B0606020202030204" pitchFamily="34" charset="0"/>
              </a:rPr>
              <a:t>Lead</a:t>
            </a:r>
          </a:p>
          <a:p>
            <a:pPr marL="228600" lvl="1" indent="-91440">
              <a:buFont typeface="Arial Narrow" panose="020B0606020202030204" pitchFamily="34" charset="0"/>
              <a:buChar char="–"/>
            </a:pPr>
            <a:r>
              <a:rPr lang="en-US" sz="900" dirty="0">
                <a:latin typeface="Arial Narrow" panose="020B0606020202030204" pitchFamily="34" charset="0"/>
              </a:rPr>
              <a:t>Volatile Organic Compounds (VOCs)</a:t>
            </a:r>
          </a:p>
          <a:p>
            <a:pPr marL="91440" indent="-91440">
              <a:buFont typeface="Arial" panose="020B0604020202020204" pitchFamily="34" charset="0"/>
              <a:buChar char="•"/>
            </a:pPr>
            <a:r>
              <a:rPr lang="en-US" sz="900" dirty="0">
                <a:latin typeface="Arial Narrow" panose="020B0606020202030204" pitchFamily="34" charset="0"/>
              </a:rPr>
              <a:t>Detect dust migration pathways</a:t>
            </a:r>
          </a:p>
          <a:p>
            <a:pPr marL="91440" indent="-91440">
              <a:buFont typeface="Arial" panose="020B0604020202020204" pitchFamily="34" charset="0"/>
              <a:buChar char="•"/>
            </a:pPr>
            <a:r>
              <a:rPr lang="en-US" sz="900" dirty="0">
                <a:latin typeface="Arial Narrow" panose="020B0606020202030204" pitchFamily="34" charset="0"/>
              </a:rPr>
              <a:t>Identify unknown hazardous generators</a:t>
            </a:r>
          </a:p>
          <a:p>
            <a:pPr marL="91440" indent="-91440">
              <a:buFont typeface="Arial" panose="020B0604020202020204" pitchFamily="34" charset="0"/>
              <a:buChar char="•"/>
            </a:pPr>
            <a:r>
              <a:rPr lang="en-US" sz="900" dirty="0">
                <a:latin typeface="Arial Narrow" panose="020B0606020202030204" pitchFamily="34" charset="0"/>
              </a:rPr>
              <a:t>Provide empirical data for management-of-change evaluation</a:t>
            </a:r>
          </a:p>
          <a:p>
            <a:pPr marL="91440" indent="-91440">
              <a:buFont typeface="Arial" panose="020B0604020202020204" pitchFamily="34" charset="0"/>
              <a:buChar char="•"/>
            </a:pPr>
            <a:r>
              <a:rPr lang="en-US" sz="900" dirty="0">
                <a:latin typeface="Arial Narrow" panose="020B0606020202030204" pitchFamily="34" charset="0"/>
              </a:rPr>
              <a:t>Provide long-term process control</a:t>
            </a:r>
          </a:p>
          <a:p>
            <a:pPr marL="91440" indent="-91440">
              <a:buFont typeface="Arial" panose="020B0604020202020204" pitchFamily="34" charset="0"/>
              <a:buChar char="•"/>
            </a:pPr>
            <a:r>
              <a:rPr lang="en-US" sz="900" dirty="0">
                <a:latin typeface="Arial Narrow" panose="020B0606020202030204" pitchFamily="34" charset="0"/>
              </a:rPr>
              <a:t>Help establish regulated area boundaries</a:t>
            </a:r>
          </a:p>
          <a:p>
            <a:pPr marL="91440" indent="-91440">
              <a:buFont typeface="Arial" panose="020B0604020202020204" pitchFamily="34" charset="0"/>
              <a:buChar char="•"/>
            </a:pPr>
            <a:r>
              <a:rPr lang="en-US" sz="900" dirty="0">
                <a:latin typeface="Arial Narrow" panose="020B0606020202030204" pitchFamily="34" charset="0"/>
              </a:rPr>
              <a:t>Satisfy OSHA requirements for remedial action following a citation.</a:t>
            </a:r>
          </a:p>
          <a:p>
            <a:pPr marL="91440" indent="-91440">
              <a:buFont typeface="Arial" panose="020B0604020202020204" pitchFamily="34" charset="0"/>
              <a:buChar char="•"/>
            </a:pPr>
            <a:r>
              <a:rPr lang="en-US" sz="900" dirty="0">
                <a:latin typeface="Arial Narrow" panose="020B0606020202030204" pitchFamily="34" charset="0"/>
              </a:rPr>
              <a:t>Protect VPP status</a:t>
            </a:r>
          </a:p>
          <a:p>
            <a:pPr marL="91440" indent="-91440">
              <a:buFont typeface="Arial" panose="020B0604020202020204" pitchFamily="34" charset="0"/>
              <a:buChar char="•"/>
            </a:pPr>
            <a:endParaRPr lang="en-US" sz="900" dirty="0">
              <a:latin typeface="Arial Narrow" panose="020B0606020202030204" pitchFamily="34" charset="0"/>
            </a:endParaRPr>
          </a:p>
        </p:txBody>
      </p:sp>
      <p:sp>
        <p:nvSpPr>
          <p:cNvPr id="24" name="TextBox 23"/>
          <p:cNvSpPr txBox="1"/>
          <p:nvPr/>
        </p:nvSpPr>
        <p:spPr>
          <a:xfrm>
            <a:off x="170182" y="6580239"/>
            <a:ext cx="6522786" cy="228598"/>
          </a:xfrm>
          <a:prstGeom prst="rect">
            <a:avLst/>
          </a:prstGeom>
          <a:solidFill>
            <a:srgbClr val="52932F"/>
          </a:solidFill>
          <a:ln w="12700">
            <a:solidFill>
              <a:srgbClr val="201E33"/>
            </a:solidFill>
            <a:miter lim="800000"/>
          </a:ln>
          <a:effectLst>
            <a:outerShdw blurRad="50800" dist="38100" dir="2700000" algn="tl" rotWithShape="0">
              <a:srgbClr val="000000">
                <a:alpha val="43000"/>
              </a:srgbClr>
            </a:outerShdw>
          </a:effectLst>
        </p:spPr>
        <p:txBody>
          <a:bodyPr wrap="none" lIns="0" tIns="0" rIns="0" bIns="18288" rtlCol="0" anchor="ctr" anchorCtr="0">
            <a:noAutofit/>
          </a:bodyPr>
          <a:lstStyle/>
          <a:p>
            <a:pPr algn="ctr"/>
            <a:r>
              <a:rPr lang="en-US" sz="1100" b="1" i="1" dirty="0">
                <a:solidFill>
                  <a:schemeClr val="bg1"/>
                </a:solidFill>
                <a:latin typeface="Arial"/>
                <a:cs typeface="Arial"/>
              </a:rPr>
              <a:t>Government and NDIB Applications</a:t>
            </a:r>
          </a:p>
        </p:txBody>
      </p:sp>
      <p:sp>
        <p:nvSpPr>
          <p:cNvPr id="25" name="TextBox 24"/>
          <p:cNvSpPr txBox="1"/>
          <p:nvPr/>
        </p:nvSpPr>
        <p:spPr>
          <a:xfrm>
            <a:off x="170182" y="6808704"/>
            <a:ext cx="6522785" cy="1761213"/>
          </a:xfrm>
          <a:prstGeom prst="rect">
            <a:avLst/>
          </a:prstGeom>
          <a:gradFill flip="none" rotWithShape="1">
            <a:gsLst>
              <a:gs pos="0">
                <a:schemeClr val="bg1">
                  <a:lumMod val="75000"/>
                </a:schemeClr>
              </a:gs>
              <a:gs pos="100000">
                <a:schemeClr val="bg1"/>
              </a:gs>
            </a:gsLst>
            <a:lin ang="16200000" scaled="0"/>
            <a:tileRect/>
          </a:gradFill>
          <a:ln w="12700">
            <a:solidFill>
              <a:srgbClr val="201E33"/>
            </a:solidFill>
            <a:miter lim="800000"/>
          </a:ln>
          <a:effectLst>
            <a:outerShdw blurRad="50800" dist="38100" dir="2700000" algn="tl" rotWithShape="0">
              <a:srgbClr val="000000">
                <a:alpha val="43000"/>
              </a:srgbClr>
            </a:outerShdw>
          </a:effectLst>
        </p:spPr>
        <p:txBody>
          <a:bodyPr wrap="square" lIns="91440" tIns="45720" rIns="0" bIns="45720" numCol="2" rtlCol="0" anchor="t" anchorCtr="0">
            <a:noAutofit/>
          </a:bodyPr>
          <a:lstStyle/>
          <a:p>
            <a:r>
              <a:rPr lang="en-US" sz="1000" b="1" dirty="0">
                <a:latin typeface="Arial Narrow" panose="020B0606020202030204" pitchFamily="34" charset="0"/>
              </a:rPr>
              <a:t>Supplement or replace existing monitoring programs using</a:t>
            </a:r>
          </a:p>
          <a:p>
            <a:pPr marL="228600" lvl="1" indent="-91440">
              <a:buFont typeface="Arial Narrow" panose="020B0606020202030204" pitchFamily="34" charset="0"/>
              <a:buChar char="–"/>
            </a:pPr>
            <a:r>
              <a:rPr lang="en-US" sz="900" dirty="0">
                <a:latin typeface="Arial Narrow" panose="020B0606020202030204" pitchFamily="34" charset="0"/>
              </a:rPr>
              <a:t>ASTM D6966 (General Metals) </a:t>
            </a:r>
          </a:p>
          <a:p>
            <a:pPr marL="228600" lvl="1" indent="-91440">
              <a:buFont typeface="Arial Narrow" panose="020B0606020202030204" pitchFamily="34" charset="0"/>
              <a:buChar char="–"/>
            </a:pPr>
            <a:r>
              <a:rPr lang="en-US" sz="900" dirty="0">
                <a:latin typeface="Arial Narrow" panose="020B0606020202030204" pitchFamily="34" charset="0"/>
              </a:rPr>
              <a:t>ASTM E1728 (Lead)</a:t>
            </a:r>
          </a:p>
          <a:p>
            <a:pPr marL="228600" lvl="1" indent="-91440">
              <a:buFont typeface="Arial Narrow" panose="020B0606020202030204" pitchFamily="34" charset="0"/>
              <a:buChar char="–"/>
            </a:pPr>
            <a:r>
              <a:rPr lang="en-US" sz="900" dirty="0">
                <a:latin typeface="Arial Narrow" panose="020B0606020202030204" pitchFamily="34" charset="0"/>
              </a:rPr>
              <a:t>ASTM D6480 (Asbestos)</a:t>
            </a:r>
          </a:p>
          <a:p>
            <a:pPr marL="228600" lvl="1" indent="-91440">
              <a:buFont typeface="Arial Narrow" panose="020B0606020202030204" pitchFamily="34" charset="0"/>
              <a:buChar char="–"/>
            </a:pPr>
            <a:r>
              <a:rPr lang="en-US" sz="900" dirty="0">
                <a:latin typeface="Arial Narrow" panose="020B0606020202030204" pitchFamily="34" charset="0"/>
              </a:rPr>
              <a:t>NIOSH 7702 (Lead)</a:t>
            </a:r>
          </a:p>
          <a:p>
            <a:endParaRPr lang="en-US" sz="1000" b="1" i="1" dirty="0">
              <a:latin typeface="Arial Narrow" panose="020B0606020202030204" pitchFamily="34" charset="0"/>
            </a:endParaRPr>
          </a:p>
          <a:p>
            <a:pPr marL="171450" indent="-171450">
              <a:buFont typeface="Wingdings" panose="05000000000000000000" pitchFamily="2" charset="2"/>
              <a:buChar char="§"/>
            </a:pPr>
            <a:r>
              <a:rPr lang="en-US" sz="1000" b="1" i="1" dirty="0">
                <a:latin typeface="Arial Narrow" panose="020B0606020202030204" pitchFamily="34" charset="0"/>
              </a:rPr>
              <a:t>Industrial and Sustainment Applications:</a:t>
            </a:r>
          </a:p>
          <a:p>
            <a:pPr marL="228600" lvl="1" indent="-91440">
              <a:buFont typeface="Arial Narrow" panose="020B0606020202030204" pitchFamily="34" charset="0"/>
              <a:buChar char="–"/>
            </a:pPr>
            <a:r>
              <a:rPr lang="en-US" sz="900" dirty="0">
                <a:latin typeface="Arial Narrow" panose="020B0606020202030204" pitchFamily="34" charset="0"/>
              </a:rPr>
              <a:t>Media blasting</a:t>
            </a:r>
          </a:p>
          <a:p>
            <a:pPr marL="228600" lvl="1" indent="-91440">
              <a:buFont typeface="Arial Narrow" panose="020B0606020202030204" pitchFamily="34" charset="0"/>
              <a:buChar char="–"/>
            </a:pPr>
            <a:r>
              <a:rPr lang="en-US" sz="900" dirty="0">
                <a:latin typeface="Arial Narrow" panose="020B0606020202030204" pitchFamily="34" charset="0"/>
              </a:rPr>
              <a:t>Sanding, grinding, abrading</a:t>
            </a:r>
          </a:p>
          <a:p>
            <a:pPr marL="228600" lvl="1" indent="-91440">
              <a:buFont typeface="Arial Narrow" panose="020B0606020202030204" pitchFamily="34" charset="0"/>
              <a:buChar char="–"/>
            </a:pPr>
            <a:r>
              <a:rPr lang="en-US" sz="900" dirty="0">
                <a:latin typeface="Arial Narrow" panose="020B0606020202030204" pitchFamily="34" charset="0"/>
              </a:rPr>
              <a:t>Welding</a:t>
            </a:r>
          </a:p>
          <a:p>
            <a:pPr marL="228600" lvl="1" indent="-91440">
              <a:buFont typeface="Arial Narrow" panose="020B0606020202030204" pitchFamily="34" charset="0"/>
              <a:buChar char="–"/>
            </a:pPr>
            <a:r>
              <a:rPr lang="en-US" sz="900" dirty="0">
                <a:latin typeface="Arial Narrow" panose="020B0606020202030204" pitchFamily="34" charset="0"/>
              </a:rPr>
              <a:t>Painting</a:t>
            </a:r>
          </a:p>
          <a:p>
            <a:pPr marL="228600" lvl="1" indent="-91440">
              <a:buFont typeface="Arial Narrow" panose="020B0606020202030204" pitchFamily="34" charset="0"/>
              <a:buChar char="–"/>
            </a:pPr>
            <a:r>
              <a:rPr lang="en-US" sz="900" dirty="0">
                <a:latin typeface="Arial Narrow" panose="020B0606020202030204" pitchFamily="34" charset="0"/>
              </a:rPr>
              <a:t>Plating and stripping</a:t>
            </a:r>
          </a:p>
          <a:p>
            <a:pPr marL="171450" indent="-171450">
              <a:buFont typeface="Arial" panose="020B0604020202020204" pitchFamily="34" charset="0"/>
              <a:buChar char="•"/>
            </a:pPr>
            <a:endParaRPr lang="en-US" sz="900" dirty="0">
              <a:latin typeface="Arial Narrow" panose="020B0606020202030204" pitchFamily="34" charset="0"/>
            </a:endParaRPr>
          </a:p>
          <a:p>
            <a:pPr marL="171450" indent="-171450">
              <a:buFont typeface="Arial" panose="020B0604020202020204" pitchFamily="34" charset="0"/>
              <a:buChar char="•"/>
            </a:pPr>
            <a:r>
              <a:rPr lang="en-US" sz="1000" b="1" i="1" dirty="0">
                <a:latin typeface="Arial Narrow" panose="020B0606020202030204" pitchFamily="34" charset="0"/>
              </a:rPr>
              <a:t>Nanotech and Biotech Applications:</a:t>
            </a:r>
          </a:p>
          <a:p>
            <a:pPr marL="228600" lvl="1" indent="-91440">
              <a:buFont typeface="Arial Narrow" panose="020B0606020202030204" pitchFamily="34" charset="0"/>
              <a:buChar char="–"/>
            </a:pPr>
            <a:r>
              <a:rPr lang="en-US" sz="900" dirty="0">
                <a:latin typeface="Arial Narrow" panose="020B0606020202030204" pitchFamily="34" charset="0"/>
              </a:rPr>
              <a:t>Nanoparticle and composites fabrication</a:t>
            </a:r>
          </a:p>
          <a:p>
            <a:pPr marL="228600" lvl="1" indent="-91440">
              <a:buFont typeface="Arial Narrow" panose="020B0606020202030204" pitchFamily="34" charset="0"/>
              <a:buChar char="–"/>
            </a:pPr>
            <a:r>
              <a:rPr lang="en-US" sz="900" dirty="0">
                <a:latin typeface="Arial Narrow" panose="020B0606020202030204" pitchFamily="34" charset="0"/>
              </a:rPr>
              <a:t>Clean rooms</a:t>
            </a:r>
          </a:p>
          <a:p>
            <a:pPr marL="228600" lvl="1" indent="-91440">
              <a:buFont typeface="Arial Narrow" panose="020B0606020202030204" pitchFamily="34" charset="0"/>
              <a:buChar char="–"/>
            </a:pPr>
            <a:r>
              <a:rPr lang="en-US" sz="900" dirty="0">
                <a:latin typeface="Arial Narrow" panose="020B0606020202030204" pitchFamily="34" charset="0"/>
              </a:rPr>
              <a:t>Fume hoods</a:t>
            </a:r>
          </a:p>
          <a:p>
            <a:pPr marL="228600" lvl="1" indent="-91440">
              <a:buFont typeface="Arial Narrow" panose="020B0606020202030204" pitchFamily="34" charset="0"/>
              <a:buChar char="–"/>
            </a:pPr>
            <a:r>
              <a:rPr lang="en-US" sz="900" dirty="0">
                <a:latin typeface="Arial Narrow" panose="020B0606020202030204" pitchFamily="34" charset="0"/>
              </a:rPr>
              <a:t>Healthcare facilities</a:t>
            </a:r>
          </a:p>
          <a:p>
            <a:pPr marL="228600" lvl="1" indent="-91440">
              <a:buFont typeface="Arial Narrow" panose="020B0606020202030204" pitchFamily="34" charset="0"/>
              <a:buChar char="–"/>
            </a:pPr>
            <a:endParaRPr lang="en-US" sz="900" dirty="0">
              <a:latin typeface="Arial Narrow" panose="020B0606020202030204" pitchFamily="34" charset="0"/>
            </a:endParaRPr>
          </a:p>
          <a:p>
            <a:pPr marL="171450" indent="-171450">
              <a:buFont typeface="Arial" panose="020B0604020202020204" pitchFamily="34" charset="0"/>
              <a:buChar char="•"/>
            </a:pPr>
            <a:r>
              <a:rPr lang="en-US" sz="1000" b="1" i="1" dirty="0">
                <a:latin typeface="Arial Narrow" panose="020B0606020202030204" pitchFamily="34" charset="0"/>
              </a:rPr>
              <a:t>Building renovation</a:t>
            </a:r>
          </a:p>
          <a:p>
            <a:pPr marL="171450" indent="-171450">
              <a:buFont typeface="Arial" panose="020B0604020202020204" pitchFamily="34" charset="0"/>
              <a:buChar char="•"/>
            </a:pPr>
            <a:endParaRPr lang="en-US" sz="1000" b="1" i="1" dirty="0">
              <a:latin typeface="Arial Narrow" panose="020B0606020202030204" pitchFamily="34" charset="0"/>
            </a:endParaRPr>
          </a:p>
          <a:p>
            <a:pPr marL="171450" indent="-171450">
              <a:buFont typeface="Arial" panose="020B0604020202020204" pitchFamily="34" charset="0"/>
              <a:buChar char="•"/>
            </a:pPr>
            <a:r>
              <a:rPr lang="en-US" sz="1000" b="1" i="1" dirty="0">
                <a:latin typeface="Arial Narrow" panose="020B0606020202030204" pitchFamily="34" charset="0"/>
              </a:rPr>
              <a:t>Mining and underground excavation</a:t>
            </a:r>
          </a:p>
          <a:p>
            <a:pPr marL="171450" indent="-171450">
              <a:buFontTx/>
              <a:buChar char="-"/>
            </a:pPr>
            <a:endParaRPr lang="en-US" sz="1000" b="1" i="1" dirty="0">
              <a:latin typeface="Arial Narrow" panose="020B0606020202030204" pitchFamily="34" charset="0"/>
            </a:endParaRPr>
          </a:p>
        </p:txBody>
      </p:sp>
      <p:pic>
        <p:nvPicPr>
          <p:cNvPr id="41" name="Picture 7"/>
          <p:cNvPicPr>
            <a:picLocks noChangeAspect="1"/>
          </p:cNvPicPr>
          <p:nvPr/>
        </p:nvPicPr>
        <p:blipFill>
          <a:blip r:embed="rId3"/>
          <a:stretch>
            <a:fillRect/>
          </a:stretch>
        </p:blipFill>
        <p:spPr>
          <a:xfrm>
            <a:off x="176151" y="2798648"/>
            <a:ext cx="4275199" cy="3446120"/>
          </a:xfrm>
          <a:prstGeom prst="rect">
            <a:avLst/>
          </a:prstGeom>
        </p:spPr>
      </p:pic>
      <p:pic>
        <p:nvPicPr>
          <p:cNvPr id="6" name="Picture 5"/>
          <p:cNvPicPr>
            <a:picLocks noChangeAspect="1"/>
          </p:cNvPicPr>
          <p:nvPr/>
        </p:nvPicPr>
        <p:blipFill>
          <a:blip r:embed="rId4">
            <a:extLst>
              <a:ext uri="{BEBA8EAE-BF5A-486C-A8C5-ECC9F3942E4B}">
                <a14:imgProps xmlns:a14="http://schemas.microsoft.com/office/drawing/2010/main">
                  <a14:imgLayer r:embed="rId5">
                    <a14:imgEffect>
                      <a14:brightnessContrast bright="20000" contrast="40000"/>
                    </a14:imgEffect>
                  </a14:imgLayer>
                </a14:imgProps>
              </a:ext>
            </a:extLst>
          </a:blip>
          <a:stretch>
            <a:fillRect/>
          </a:stretch>
        </p:blipFill>
        <p:spPr>
          <a:xfrm>
            <a:off x="5492750" y="1110092"/>
            <a:ext cx="1200216" cy="1545673"/>
          </a:xfrm>
          <a:prstGeom prst="rect">
            <a:avLst/>
          </a:prstGeom>
          <a:ln w="12700">
            <a:solidFill>
              <a:schemeClr val="tx1"/>
            </a:solidFill>
          </a:ln>
          <a:effectLst>
            <a:outerShdw blurRad="50800" dist="38100" dir="2700000" algn="tl" rotWithShape="0">
              <a:prstClr val="black">
                <a:alpha val="40000"/>
              </a:prstClr>
            </a:outerShdw>
          </a:effectLst>
        </p:spPr>
      </p:pic>
      <p:sp>
        <p:nvSpPr>
          <p:cNvPr id="8" name="Rectangle 7"/>
          <p:cNvSpPr/>
          <p:nvPr/>
        </p:nvSpPr>
        <p:spPr>
          <a:xfrm>
            <a:off x="164580" y="6166264"/>
            <a:ext cx="4223270" cy="400110"/>
          </a:xfrm>
          <a:prstGeom prst="rect">
            <a:avLst/>
          </a:prstGeom>
        </p:spPr>
        <p:txBody>
          <a:bodyPr wrap="square">
            <a:spAutoFit/>
          </a:bodyPr>
          <a:lstStyle/>
          <a:p>
            <a:r>
              <a:rPr lang="en-US" sz="1000" b="1" i="1" dirty="0">
                <a:latin typeface="Arial Narrow" panose="020B0606020202030204" pitchFamily="34" charset="0"/>
              </a:rPr>
              <a:t>This dust migration map shows the extent of a known primary dust source (lower center) and identified an unknown secondary source in a welding cell (upper left).</a:t>
            </a:r>
            <a:endParaRPr lang="en-US" sz="1000" dirty="0"/>
          </a:p>
        </p:txBody>
      </p:sp>
      <p:sp>
        <p:nvSpPr>
          <p:cNvPr id="18" name="TextBox 17"/>
          <p:cNvSpPr txBox="1"/>
          <p:nvPr/>
        </p:nvSpPr>
        <p:spPr>
          <a:xfrm>
            <a:off x="170181" y="879995"/>
            <a:ext cx="6529070" cy="228600"/>
          </a:xfrm>
          <a:prstGeom prst="rect">
            <a:avLst/>
          </a:prstGeom>
          <a:solidFill>
            <a:srgbClr val="52932F"/>
          </a:solidFill>
          <a:ln w="12700">
            <a:solidFill>
              <a:srgbClr val="201E33"/>
            </a:solidFill>
            <a:miter lim="800000"/>
          </a:ln>
          <a:effectLst>
            <a:outerShdw blurRad="50800" dist="38100" dir="2700000" algn="tl" rotWithShape="0">
              <a:srgbClr val="000000">
                <a:alpha val="43000"/>
              </a:srgbClr>
            </a:outerShdw>
          </a:effectLst>
        </p:spPr>
        <p:txBody>
          <a:bodyPr wrap="none" lIns="0" tIns="0" rIns="0" bIns="18285" rtlCol="0" anchor="ctr" anchorCtr="0">
            <a:noAutofit/>
          </a:bodyPr>
          <a:lstStyle/>
          <a:p>
            <a:pPr algn="ctr"/>
            <a:r>
              <a:rPr lang="en-US" sz="1100" b="1" i="1" dirty="0">
                <a:solidFill>
                  <a:schemeClr val="bg1"/>
                </a:solidFill>
                <a:latin typeface="Arial"/>
                <a:cs typeface="Arial"/>
              </a:rPr>
              <a:t>Technical Summary</a:t>
            </a:r>
          </a:p>
        </p:txBody>
      </p:sp>
      <p:pic>
        <p:nvPicPr>
          <p:cNvPr id="10" name="Picture 9">
            <a:extLst>
              <a:ext uri="{FF2B5EF4-FFF2-40B4-BE49-F238E27FC236}">
                <a16:creationId xmlns:a16="http://schemas.microsoft.com/office/drawing/2014/main" id="{2539013C-0C68-DEBF-885B-B9ADBFFDB946}"/>
              </a:ext>
            </a:extLst>
          </p:cNvPr>
          <p:cNvPicPr>
            <a:picLocks noChangeAspect="1"/>
          </p:cNvPicPr>
          <p:nvPr/>
        </p:nvPicPr>
        <p:blipFill>
          <a:blip r:embed="rId6"/>
          <a:stretch>
            <a:fillRect/>
          </a:stretch>
        </p:blipFill>
        <p:spPr>
          <a:xfrm>
            <a:off x="9605" y="6864"/>
            <a:ext cx="6858000" cy="740535"/>
          </a:xfrm>
          <a:prstGeom prst="rect">
            <a:avLst/>
          </a:prstGeom>
        </p:spPr>
      </p:pic>
      <p:sp>
        <p:nvSpPr>
          <p:cNvPr id="3" name="TextBox 2"/>
          <p:cNvSpPr txBox="1"/>
          <p:nvPr/>
        </p:nvSpPr>
        <p:spPr>
          <a:xfrm>
            <a:off x="2046256" y="121499"/>
            <a:ext cx="5076887" cy="789023"/>
          </a:xfrm>
          <a:prstGeom prst="rect">
            <a:avLst/>
          </a:prstGeom>
          <a:noFill/>
        </p:spPr>
        <p:txBody>
          <a:bodyPr wrap="square" lIns="91440" tIns="0" rIns="91429" bIns="0" rtlCol="0" anchor="ctr" anchorCtr="0">
            <a:noAutofit/>
          </a:bodyPr>
          <a:lstStyle/>
          <a:p>
            <a:pPr>
              <a:lnSpc>
                <a:spcPts val="1800"/>
              </a:lnSpc>
            </a:pPr>
            <a:r>
              <a:rPr lang="en-US" sz="2200" b="1" i="1" dirty="0">
                <a:latin typeface="Arial Narrow" panose="020B0606020202030204" pitchFamily="34" charset="0"/>
              </a:rPr>
              <a:t>HexChecks™ Dust Migration Mapping™ </a:t>
            </a:r>
            <a:endParaRPr lang="en-US" sz="2200" b="1" i="1" dirty="0">
              <a:solidFill>
                <a:srgbClr val="FF0000"/>
              </a:solidFill>
              <a:latin typeface="Arial Narrow" panose="020B0606020202030204" pitchFamily="34" charset="0"/>
            </a:endParaRPr>
          </a:p>
        </p:txBody>
      </p:sp>
    </p:spTree>
    <p:extLst>
      <p:ext uri="{BB962C8B-B14F-4D97-AF65-F5344CB8AC3E}">
        <p14:creationId xmlns:p14="http://schemas.microsoft.com/office/powerpoint/2010/main" val="42474862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A93FA4A472B4BB017A0C2120ED19D" ma:contentTypeVersion="18" ma:contentTypeDescription="Create a new document." ma:contentTypeScope="" ma:versionID="b0bbc68514b335357ac024c80f16a06a">
  <xsd:schema xmlns:xsd="http://www.w3.org/2001/XMLSchema" xmlns:xs="http://www.w3.org/2001/XMLSchema" xmlns:p="http://schemas.microsoft.com/office/2006/metadata/properties" xmlns:ns2="e88b036d-b4b2-49bb-850e-78160049862d" xmlns:ns3="1dbcb2cd-21d5-4577-b2c0-db830f205db3" targetNamespace="http://schemas.microsoft.com/office/2006/metadata/properties" ma:root="true" ma:fieldsID="055e88a8a4409917b3e7023b5b14fe0a" ns2:_="" ns3:_="">
    <xsd:import namespace="e88b036d-b4b2-49bb-850e-78160049862d"/>
    <xsd:import namespace="1dbcb2cd-21d5-4577-b2c0-db830f205db3"/>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Description0"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3:lcf76f155ced4ddcb4097134ff3c332f" minOccurs="0"/>
                <xsd:element ref="ns2:TaxCatchAll"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8b036d-b4b2-49bb-850e-78160049862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f0c4e71b-00fe-4b8c-b368-817e1d618888}" ma:internalName="TaxCatchAll" ma:showField="CatchAllData" ma:web="e88b036d-b4b2-49bb-850e-78160049862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dbcb2cd-21d5-4577-b2c0-db830f205db3" elementFormDefault="qualified">
    <xsd:import namespace="http://schemas.microsoft.com/office/2006/documentManagement/types"/>
    <xsd:import namespace="http://schemas.microsoft.com/office/infopath/2007/PartnerControls"/>
    <xsd:element name="Description0" ma:index="13" nillable="true" ma:displayName="Description" ma:internalName="Description0">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9d2123c-76e2-4d16-8a78-43d37a6d0676" ma:termSetId="09814cd3-568e-fe90-9814-8d621ff8fb84" ma:anchorId="fba54fb3-c3e1-fe81-a776-ca4b69148c4d" ma:open="true" ma:isKeyword="false">
      <xsd:complexType>
        <xsd:sequence>
          <xsd:element ref="pc:Terms" minOccurs="0" maxOccurs="1"/>
        </xsd:sequence>
      </xsd:complex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e88b036d-b4b2-49bb-850e-78160049862d">FIGENG-1735211446-156</_dlc_DocId>
    <_dlc_DocIdUrl xmlns="e88b036d-b4b2-49bb-850e-78160049862d">
      <Url>https://figure.sharepoint.com/sales/_layouts/15/DocIdRedir.aspx?ID=FIGENG-1735211446-156</Url>
      <Description>FIGENG-1735211446-156</Description>
    </_dlc_DocIdUrl>
    <TaxCatchAll xmlns="e88b036d-b4b2-49bb-850e-78160049862d" xsi:nil="true"/>
    <lcf76f155ced4ddcb4097134ff3c332f xmlns="1dbcb2cd-21d5-4577-b2c0-db830f205db3">
      <Terms xmlns="http://schemas.microsoft.com/office/infopath/2007/PartnerControls"/>
    </lcf76f155ced4ddcb4097134ff3c332f>
    <Description0 xmlns="1dbcb2cd-21d5-4577-b2c0-db830f205db3" xsi:nil="true"/>
  </documentManagement>
</p:properties>
</file>

<file path=customXml/itemProps1.xml><?xml version="1.0" encoding="utf-8"?>
<ds:datastoreItem xmlns:ds="http://schemas.openxmlformats.org/officeDocument/2006/customXml" ds:itemID="{CA7E632C-1D97-4076-B141-0451EDB050C5}">
  <ds:schemaRefs>
    <ds:schemaRef ds:uri="http://schemas.microsoft.com/sharepoint/v3/contenttype/forms"/>
  </ds:schemaRefs>
</ds:datastoreItem>
</file>

<file path=customXml/itemProps2.xml><?xml version="1.0" encoding="utf-8"?>
<ds:datastoreItem xmlns:ds="http://schemas.openxmlformats.org/officeDocument/2006/customXml" ds:itemID="{D29081EE-D095-46D9-A442-ABC1EB9303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8b036d-b4b2-49bb-850e-78160049862d"/>
    <ds:schemaRef ds:uri="1dbcb2cd-21d5-4577-b2c0-db830f205d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759FE8-7E4D-4461-9BA5-97E35E6FD4CB}">
  <ds:schemaRefs>
    <ds:schemaRef ds:uri="http://schemas.microsoft.com/sharepoint/events"/>
  </ds:schemaRefs>
</ds:datastoreItem>
</file>

<file path=customXml/itemProps4.xml><?xml version="1.0" encoding="utf-8"?>
<ds:datastoreItem xmlns:ds="http://schemas.openxmlformats.org/officeDocument/2006/customXml" ds:itemID="{F8A87DD2-CCC5-4ED0-9437-B7DD409DF7AA}">
  <ds:schemaRefs>
    <ds:schemaRef ds:uri="aa8ee384-2944-4411-a75c-a825ef078d43"/>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e88b036d-b4b2-49bb-850e-78160049862d"/>
    <ds:schemaRef ds:uri="http://www.w3.org/XML/1998/namespace"/>
    <ds:schemaRef ds:uri="http://purl.org/dc/dcmitype/"/>
    <ds:schemaRef ds:uri="1dbcb2cd-21d5-4577-b2c0-db830f205db3"/>
  </ds:schemaRefs>
</ds:datastoreItem>
</file>

<file path=docProps/app.xml><?xml version="1.0" encoding="utf-8"?>
<Properties xmlns="http://schemas.openxmlformats.org/officeDocument/2006/extended-properties" xmlns:vt="http://schemas.openxmlformats.org/officeDocument/2006/docPropsVTypes">
  <Template>Office Theme</Template>
  <TotalTime>823</TotalTime>
  <Words>360</Words>
  <Application>Microsoft Office PowerPoint</Application>
  <PresentationFormat>Letter Paper (8.5x11 in)</PresentationFormat>
  <Paragraphs>49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McDaniels</dc:creator>
  <cp:lastModifiedBy>Rick Vidallon</cp:lastModifiedBy>
  <cp:revision>82</cp:revision>
  <cp:lastPrinted>2016-03-02T17:06:40Z</cp:lastPrinted>
  <dcterms:created xsi:type="dcterms:W3CDTF">2016-03-01T16:51:55Z</dcterms:created>
  <dcterms:modified xsi:type="dcterms:W3CDTF">2022-05-11T16:16:12Z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0x01010079FA93FA4A472B4BB017A0C2120ED19D</vt:lpwstr>
  </property>
  <property fmtid="{D5CDD505-2E9C-101B-9397-08002B2CF9AE}" pid="3" name="_dlc_DocIdItemGuid">
    <vt:lpwstr>1c5de230-2d04-4046-a29c-058649d0a216</vt:lpwstr>
  </property>
  <property fmtid="{D5CDD505-2E9C-101B-9397-08002B2CF9AE}" pid="4" name="MediaServiceImageTags">
    <vt:lpwstr/>
  </property>
</Properties>
</file>