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7"/>
  </p:notesMasterIdLst>
  <p:handoutMasterIdLst>
    <p:handoutMasterId r:id="rId8"/>
  </p:handoutMasterIdLst>
  <p:sldIdLst>
    <p:sldId id="341" r:id="rId6"/>
  </p:sldIdLst>
  <p:sldSz cx="6858000" cy="9144000" type="screen4x3"/>
  <p:notesSz cx="7010400" cy="92964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932F"/>
    <a:srgbClr val="201E33"/>
    <a:srgbClr val="FFFF66"/>
    <a:srgbClr val="FFFF00"/>
    <a:srgbClr val="FFFFFF"/>
    <a:srgbClr val="F2F2F2"/>
    <a:srgbClr val="000000"/>
    <a:srgbClr val="4687E4"/>
    <a:srgbClr val="09B91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4CB636-5AE6-4691-B526-2E07BB0E7525}" v="8" dt="2022-05-11T04:31:02.4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napToObjects="1">
      <p:cViewPr>
        <p:scale>
          <a:sx n="150" d="100"/>
          <a:sy n="150" d="100"/>
        </p:scale>
        <p:origin x="1590" y="-363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60" d="100"/>
          <a:sy n="60" d="100"/>
        </p:scale>
        <p:origin x="-2454" y="-96"/>
      </p:cViewPr>
      <p:guideLst>
        <p:guide orient="horz" pos="2928"/>
        <p:guide pos="2208"/>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4820"/>
          </a:xfrm>
          <a:prstGeom prst="rect">
            <a:avLst/>
          </a:prstGeom>
        </p:spPr>
        <p:txBody>
          <a:bodyPr vert="horz" lIns="93145" tIns="46573" rIns="93145" bIns="46573" rtlCol="0"/>
          <a:lstStyle>
            <a:lvl1pPr algn="l">
              <a:defRPr sz="1200"/>
            </a:lvl1pPr>
          </a:lstStyle>
          <a:p>
            <a:endParaRPr lang="en-US"/>
          </a:p>
        </p:txBody>
      </p:sp>
      <p:sp>
        <p:nvSpPr>
          <p:cNvPr id="3" name="Date Placeholder 2"/>
          <p:cNvSpPr>
            <a:spLocks noGrp="1"/>
          </p:cNvSpPr>
          <p:nvPr>
            <p:ph type="dt" sz="quarter" idx="1"/>
          </p:nvPr>
        </p:nvSpPr>
        <p:spPr>
          <a:xfrm>
            <a:off x="3970939" y="0"/>
            <a:ext cx="3037841" cy="464820"/>
          </a:xfrm>
          <a:prstGeom prst="rect">
            <a:avLst/>
          </a:prstGeom>
        </p:spPr>
        <p:txBody>
          <a:bodyPr vert="horz" lIns="93145" tIns="46573" rIns="93145" bIns="46573" rtlCol="0"/>
          <a:lstStyle>
            <a:lvl1pPr algn="r">
              <a:defRPr sz="1200"/>
            </a:lvl1pPr>
          </a:lstStyle>
          <a:p>
            <a:fld id="{2BF44A13-337C-4512-883D-7D9B48A26202}" type="datetimeFigureOut">
              <a:rPr lang="en-US" smtClean="0"/>
              <a:pPr/>
              <a:t>5/11/2022</a:t>
            </a:fld>
            <a:endParaRPr lang="en-US"/>
          </a:p>
        </p:txBody>
      </p:sp>
      <p:sp>
        <p:nvSpPr>
          <p:cNvPr id="4" name="Footer Placeholder 3"/>
          <p:cNvSpPr>
            <a:spLocks noGrp="1"/>
          </p:cNvSpPr>
          <p:nvPr>
            <p:ph type="ftr" sz="quarter" idx="2"/>
          </p:nvPr>
        </p:nvSpPr>
        <p:spPr>
          <a:xfrm>
            <a:off x="0" y="8829967"/>
            <a:ext cx="3037841" cy="464820"/>
          </a:xfrm>
          <a:prstGeom prst="rect">
            <a:avLst/>
          </a:prstGeom>
        </p:spPr>
        <p:txBody>
          <a:bodyPr vert="horz" lIns="93145" tIns="46573" rIns="93145" bIns="4657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1" cy="464820"/>
          </a:xfrm>
          <a:prstGeom prst="rect">
            <a:avLst/>
          </a:prstGeom>
        </p:spPr>
        <p:txBody>
          <a:bodyPr vert="horz" lIns="93145" tIns="46573" rIns="93145" bIns="46573" rtlCol="0" anchor="b"/>
          <a:lstStyle>
            <a:lvl1pPr algn="r">
              <a:defRPr sz="1200"/>
            </a:lvl1pPr>
          </a:lstStyle>
          <a:p>
            <a:fld id="{5B1C4A3A-3C03-4CFE-8190-5BAD72B5B4A5}" type="slidenum">
              <a:rPr lang="en-US" smtClean="0"/>
              <a:pPr/>
              <a:t>‹#›</a:t>
            </a:fld>
            <a:endParaRPr lang="en-US"/>
          </a:p>
        </p:txBody>
      </p:sp>
    </p:spTree>
    <p:extLst>
      <p:ext uri="{BB962C8B-B14F-4D97-AF65-F5344CB8AC3E}">
        <p14:creationId xmlns:p14="http://schemas.microsoft.com/office/powerpoint/2010/main" val="4160440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4820"/>
          </a:xfrm>
          <a:prstGeom prst="rect">
            <a:avLst/>
          </a:prstGeom>
        </p:spPr>
        <p:txBody>
          <a:bodyPr vert="horz" lIns="93145" tIns="46573" rIns="93145" bIns="46573" rtlCol="0"/>
          <a:lstStyle>
            <a:lvl1pPr algn="l">
              <a:defRPr sz="1200"/>
            </a:lvl1pPr>
          </a:lstStyle>
          <a:p>
            <a:endParaRPr lang="en-US"/>
          </a:p>
        </p:txBody>
      </p:sp>
      <p:sp>
        <p:nvSpPr>
          <p:cNvPr id="3" name="Date Placeholder 2"/>
          <p:cNvSpPr>
            <a:spLocks noGrp="1"/>
          </p:cNvSpPr>
          <p:nvPr>
            <p:ph type="dt" idx="1"/>
          </p:nvPr>
        </p:nvSpPr>
        <p:spPr>
          <a:xfrm>
            <a:off x="3970939" y="0"/>
            <a:ext cx="3037841" cy="464820"/>
          </a:xfrm>
          <a:prstGeom prst="rect">
            <a:avLst/>
          </a:prstGeom>
        </p:spPr>
        <p:txBody>
          <a:bodyPr vert="horz" lIns="93145" tIns="46573" rIns="93145" bIns="46573" rtlCol="0"/>
          <a:lstStyle>
            <a:lvl1pPr algn="r">
              <a:defRPr sz="1200"/>
            </a:lvl1pPr>
          </a:lstStyle>
          <a:p>
            <a:fld id="{187D1C6A-D0E0-4C02-A470-D4B3903DF796}" type="datetimeFigureOut">
              <a:rPr lang="en-US" smtClean="0"/>
              <a:pPr/>
              <a:t>5/11/2022</a:t>
            </a:fld>
            <a:endParaRPr lang="en-US"/>
          </a:p>
        </p:txBody>
      </p:sp>
      <p:sp>
        <p:nvSpPr>
          <p:cNvPr id="4" name="Slide Image Placeholder 3"/>
          <p:cNvSpPr>
            <a:spLocks noGrp="1" noRot="1" noChangeAspect="1"/>
          </p:cNvSpPr>
          <p:nvPr>
            <p:ph type="sldImg" idx="2"/>
          </p:nvPr>
        </p:nvSpPr>
        <p:spPr>
          <a:xfrm>
            <a:off x="2197100" y="696913"/>
            <a:ext cx="2616200" cy="3487737"/>
          </a:xfrm>
          <a:prstGeom prst="rect">
            <a:avLst/>
          </a:prstGeom>
          <a:noFill/>
          <a:ln w="12700">
            <a:solidFill>
              <a:prstClr val="black"/>
            </a:solidFill>
          </a:ln>
        </p:spPr>
        <p:txBody>
          <a:bodyPr vert="horz" lIns="93145" tIns="46573" rIns="93145" bIns="4657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5" tIns="46573" rIns="93145" bIns="465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1" cy="464820"/>
          </a:xfrm>
          <a:prstGeom prst="rect">
            <a:avLst/>
          </a:prstGeom>
        </p:spPr>
        <p:txBody>
          <a:bodyPr vert="horz" lIns="93145" tIns="46573" rIns="93145" bIns="4657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1" cy="464820"/>
          </a:xfrm>
          <a:prstGeom prst="rect">
            <a:avLst/>
          </a:prstGeom>
        </p:spPr>
        <p:txBody>
          <a:bodyPr vert="horz" lIns="93145" tIns="46573" rIns="93145" bIns="46573" rtlCol="0" anchor="b"/>
          <a:lstStyle>
            <a:lvl1pPr algn="r">
              <a:defRPr sz="1200"/>
            </a:lvl1pPr>
          </a:lstStyle>
          <a:p>
            <a:fld id="{F37B8496-EFA4-4B1B-8FB8-35DB4F9153FE}" type="slidenum">
              <a:rPr lang="en-US" smtClean="0"/>
              <a:pPr/>
              <a:t>‹#›</a:t>
            </a:fld>
            <a:endParaRPr lang="en-US"/>
          </a:p>
        </p:txBody>
      </p:sp>
    </p:spTree>
    <p:extLst>
      <p:ext uri="{BB962C8B-B14F-4D97-AF65-F5344CB8AC3E}">
        <p14:creationId xmlns:p14="http://schemas.microsoft.com/office/powerpoint/2010/main" val="2418822801"/>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dirty="0"/>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AEC897-86BA-4225-AAC8-A6E1BEBA1C17}" type="datetime1">
              <a:rPr lang="en-US" smtClean="0"/>
              <a:pPr/>
              <a:t>5/11/2022</a:t>
            </a:fld>
            <a:endParaRPr lang="en-US"/>
          </a:p>
        </p:txBody>
      </p:sp>
      <p:sp>
        <p:nvSpPr>
          <p:cNvPr id="5" name="Footer Placeholder 4"/>
          <p:cNvSpPr>
            <a:spLocks noGrp="1"/>
          </p:cNvSpPr>
          <p:nvPr>
            <p:ph type="ftr" sz="quarter" idx="11"/>
          </p:nvPr>
        </p:nvSpPr>
        <p:spPr>
          <a:xfrm>
            <a:off x="2263140" y="8475134"/>
            <a:ext cx="2366010" cy="486833"/>
          </a:xfrm>
        </p:spPr>
        <p:txBody>
          <a:bodyPr/>
          <a:lstStyle>
            <a:lvl1pPr>
              <a:defRPr/>
            </a:lvl1pPr>
          </a:lstStyle>
          <a:p>
            <a:r>
              <a:rPr lang="en-US" dirty="0"/>
              <a:t>www.TechOppConsulting.com | 540-230-7307</a:t>
            </a:r>
          </a:p>
        </p:txBody>
      </p:sp>
      <p:sp>
        <p:nvSpPr>
          <p:cNvPr id="6" name="Slide Number Placeholder 5"/>
          <p:cNvSpPr>
            <a:spLocks noGrp="1"/>
          </p:cNvSpPr>
          <p:nvPr>
            <p:ph type="sldNum" sz="quarter" idx="12"/>
          </p:nvPr>
        </p:nvSpPr>
        <p:spPr/>
        <p:txBody>
          <a:bodyPr/>
          <a:lstStyle/>
          <a:p>
            <a:fld id="{B55F0600-DEE7-4AD1-9ADF-59D6EA07DF4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096856"/>
          </a:xfrm>
          <a:gradFill>
            <a:gsLst>
              <a:gs pos="0">
                <a:schemeClr val="tx1">
                  <a:lumMod val="75000"/>
                  <a:lumOff val="25000"/>
                </a:schemeClr>
              </a:gs>
              <a:gs pos="50000">
                <a:schemeClr val="bg1">
                  <a:lumMod val="95000"/>
                </a:schemeClr>
              </a:gs>
              <a:gs pos="100000">
                <a:schemeClr val="tx1">
                  <a:lumMod val="75000"/>
                  <a:lumOff val="25000"/>
                </a:schemeClr>
              </a:gs>
            </a:gsLst>
            <a:lin ang="5400000" scaled="0"/>
          </a:gradFill>
          <a:ln w="12700">
            <a:solidFill>
              <a:schemeClr val="bg1"/>
            </a:solidFill>
          </a:ln>
          <a:effectLst>
            <a:outerShdw blurRad="50800" dist="38100" dir="2700000" algn="tl" rotWithShape="0">
              <a:prstClr val="black">
                <a:alpha val="40000"/>
              </a:prstClr>
            </a:outerShdw>
          </a:effectLst>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E94AD7-5C99-47E7-8613-E1E57375F3FD}" type="datetime1">
              <a:rPr lang="en-US" smtClean="0"/>
              <a:pPr/>
              <a:t>5/11/2022</a:t>
            </a:fld>
            <a:endParaRPr lang="en-US"/>
          </a:p>
        </p:txBody>
      </p:sp>
      <p:sp>
        <p:nvSpPr>
          <p:cNvPr id="5" name="Footer Placeholder 4"/>
          <p:cNvSpPr>
            <a:spLocks noGrp="1"/>
          </p:cNvSpPr>
          <p:nvPr>
            <p:ph type="ftr" sz="quarter" idx="11"/>
          </p:nvPr>
        </p:nvSpPr>
        <p:spPr>
          <a:xfrm>
            <a:off x="2228850" y="8475134"/>
            <a:ext cx="2400300" cy="486833"/>
          </a:xfrm>
        </p:spPr>
        <p:txBody>
          <a:bodyPr/>
          <a:lstStyle>
            <a:lvl1pPr>
              <a:defRPr/>
            </a:lvl1pPr>
          </a:lstStyle>
          <a:p>
            <a:r>
              <a:rPr lang="en-US" dirty="0"/>
              <a:t>www.TechOppConsulting.com | 540-230-7307</a:t>
            </a:r>
          </a:p>
        </p:txBody>
      </p:sp>
      <p:sp>
        <p:nvSpPr>
          <p:cNvPr id="6" name="Slide Number Placeholder 5"/>
          <p:cNvSpPr>
            <a:spLocks noGrp="1"/>
          </p:cNvSpPr>
          <p:nvPr>
            <p:ph type="sldNum" sz="quarter" idx="12"/>
          </p:nvPr>
        </p:nvSpPr>
        <p:spPr/>
        <p:txBody>
          <a:bodyPr/>
          <a:lstStyle/>
          <a:p>
            <a:fld id="{B55F0600-DEE7-4AD1-9ADF-59D6EA07DF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29" tIns="45714" rIns="91429" bIns="45714"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29" tIns="45714" rIns="91429"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29" tIns="45714" rIns="91429" bIns="45714" rtlCol="0" anchor="ctr"/>
          <a:lstStyle>
            <a:lvl1pPr algn="l">
              <a:defRPr sz="1200">
                <a:solidFill>
                  <a:schemeClr val="tx1">
                    <a:tint val="75000"/>
                  </a:schemeClr>
                </a:solidFill>
              </a:defRPr>
            </a:lvl1pPr>
          </a:lstStyle>
          <a:p>
            <a:fld id="{5D1D4387-5134-4F87-AB03-A2AF5472E35B}" type="datetime1">
              <a:rPr lang="en-US" smtClean="0"/>
              <a:pPr/>
              <a:t>5/11/2022</a:t>
            </a:fld>
            <a:endParaRPr lang="en-US"/>
          </a:p>
        </p:txBody>
      </p:sp>
      <p:sp>
        <p:nvSpPr>
          <p:cNvPr id="5" name="Footer Placeholder 4"/>
          <p:cNvSpPr>
            <a:spLocks noGrp="1"/>
          </p:cNvSpPr>
          <p:nvPr>
            <p:ph type="ftr" sz="quarter" idx="3"/>
          </p:nvPr>
        </p:nvSpPr>
        <p:spPr>
          <a:xfrm>
            <a:off x="2263140" y="8475134"/>
            <a:ext cx="2331720" cy="486833"/>
          </a:xfrm>
          <a:prstGeom prst="rect">
            <a:avLst/>
          </a:prstGeom>
        </p:spPr>
        <p:txBody>
          <a:bodyPr vert="horz" lIns="91429" tIns="45714" rIns="91429" bIns="45714" rtlCol="0" anchor="ctr"/>
          <a:lstStyle>
            <a:lvl1pPr algn="ctr">
              <a:defRPr sz="1200">
                <a:solidFill>
                  <a:schemeClr val="tx1">
                    <a:tint val="75000"/>
                  </a:schemeClr>
                </a:solidFill>
              </a:defRPr>
            </a:lvl1pPr>
          </a:lstStyle>
          <a:p>
            <a:r>
              <a:rPr lang="en-US" dirty="0"/>
              <a:t>www.TechOppConsulting.com | 540-230-7307</a:t>
            </a:r>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29" tIns="45714" rIns="91429" bIns="45714" rtlCol="0" anchor="ctr"/>
          <a:lstStyle>
            <a:lvl1pPr algn="r">
              <a:defRPr sz="1200">
                <a:solidFill>
                  <a:schemeClr val="tx1">
                    <a:tint val="75000"/>
                  </a:schemeClr>
                </a:solidFill>
              </a:defRPr>
            </a:lvl1pPr>
          </a:lstStyle>
          <a:p>
            <a:fld id="{B55F0600-DEE7-4AD1-9ADF-59D6EA07DF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hexchecks.com/" TargetMode="External"/><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 y="0"/>
            <a:ext cx="6858000" cy="9144000"/>
          </a:xfrm>
          <a:prstGeom prst="rect">
            <a:avLst/>
          </a:prstGeom>
        </p:spPr>
      </p:pic>
      <p:sp>
        <p:nvSpPr>
          <p:cNvPr id="7" name="Rectangle 6"/>
          <p:cNvSpPr/>
          <p:nvPr/>
        </p:nvSpPr>
        <p:spPr>
          <a:xfrm>
            <a:off x="-84491" y="0"/>
            <a:ext cx="6942491" cy="9155049"/>
          </a:xfrm>
          <a:prstGeom prst="rect">
            <a:avLst/>
          </a:prstGeom>
          <a:gradFill>
            <a:gsLst>
              <a:gs pos="50000">
                <a:schemeClr val="bg1">
                  <a:alpha val="60000"/>
                </a:schemeClr>
              </a:gs>
              <a:gs pos="0">
                <a:schemeClr val="bg1"/>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1" y="8772563"/>
            <a:ext cx="6858000" cy="279564"/>
          </a:xfrm>
        </p:spPr>
        <p:txBody>
          <a:bodyPr wrap="square" lIns="0" tIns="0" rIns="0" bIns="0">
            <a:spAutoFit/>
          </a:bodyPr>
          <a:lstStyle/>
          <a:p>
            <a:pPr>
              <a:lnSpc>
                <a:spcPts val="1100"/>
              </a:lnSpc>
            </a:pPr>
            <a:r>
              <a:rPr lang="en-US" sz="1050" b="1" dirty="0">
                <a:hlinkClick r:id="rId3"/>
              </a:rPr>
              <a:t>www.HexChecks.com</a:t>
            </a:r>
            <a:endParaRPr lang="en-US" sz="1050" b="1" dirty="0"/>
          </a:p>
          <a:p>
            <a:r>
              <a:rPr lang="en-US" sz="900" dirty="0">
                <a:solidFill>
                  <a:srgbClr val="201E33"/>
                </a:solidFill>
                <a:latin typeface="Arial Narrow" panose="020B0606020202030204" pitchFamily="34" charset="0"/>
              </a:rPr>
              <a:t>Figure Engineering is a trademark of Figure, Inc.  Copyright 2022 Figure, Inc.  All rights reserved.  Contains no proprietary information.</a:t>
            </a:r>
            <a:endParaRPr lang="en-US" sz="700" dirty="0">
              <a:solidFill>
                <a:srgbClr val="201E33"/>
              </a:solidFill>
              <a:latin typeface="Arial Narrow" panose="020B0606020202030204" pitchFamily="34" charset="0"/>
            </a:endParaRPr>
          </a:p>
        </p:txBody>
      </p:sp>
      <p:grpSp>
        <p:nvGrpSpPr>
          <p:cNvPr id="8" name="Group 7">
            <a:extLst>
              <a:ext uri="{FF2B5EF4-FFF2-40B4-BE49-F238E27FC236}">
                <a16:creationId xmlns:a16="http://schemas.microsoft.com/office/drawing/2014/main" id="{2D5C3DC0-F1D3-4D57-A9ED-A0E5737508D7}"/>
              </a:ext>
            </a:extLst>
          </p:cNvPr>
          <p:cNvGrpSpPr/>
          <p:nvPr/>
        </p:nvGrpSpPr>
        <p:grpSpPr>
          <a:xfrm>
            <a:off x="-4510" y="7607437"/>
            <a:ext cx="6858000" cy="1022167"/>
            <a:chOff x="3520905" y="5275482"/>
            <a:chExt cx="6858000" cy="1521609"/>
          </a:xfrm>
        </p:grpSpPr>
        <p:sp>
          <p:nvSpPr>
            <p:cNvPr id="16" name="TextBox 15"/>
            <p:cNvSpPr txBox="1"/>
            <p:nvPr/>
          </p:nvSpPr>
          <p:spPr>
            <a:xfrm>
              <a:off x="3520905" y="5275482"/>
              <a:ext cx="6858000" cy="340296"/>
            </a:xfrm>
            <a:prstGeom prst="round2SameRect">
              <a:avLst/>
            </a:prstGeom>
            <a:solidFill>
              <a:srgbClr val="52932F"/>
            </a:solidFill>
            <a:ln w="12700">
              <a:noFill/>
              <a:miter lim="800000"/>
            </a:ln>
            <a:effectLst/>
          </p:spPr>
          <p:txBody>
            <a:bodyPr wrap="none" lIns="0" tIns="0" rIns="0" bIns="18288" rtlCol="0" anchor="ctr" anchorCtr="0">
              <a:noAutofit/>
            </a:bodyPr>
            <a:lstStyle>
              <a:defPPr>
                <a:defRPr lang="en-US"/>
              </a:defPPr>
              <a:lvl1pPr algn="ctr">
                <a:defRPr sz="1200" b="1" cap="small">
                  <a:solidFill>
                    <a:schemeClr val="bg1"/>
                  </a:solidFill>
                  <a:latin typeface="+mj-lt"/>
                  <a:cs typeface="Arial"/>
                </a:defRPr>
              </a:lvl1pPr>
            </a:lstStyle>
            <a:p>
              <a:r>
                <a:rPr lang="en-US" sz="1400" cap="none" dirty="0"/>
                <a:t>Potential Customers</a:t>
              </a:r>
            </a:p>
          </p:txBody>
        </p:sp>
        <p:sp>
          <p:nvSpPr>
            <p:cNvPr id="17" name="TextBox 16"/>
            <p:cNvSpPr txBox="1"/>
            <p:nvPr/>
          </p:nvSpPr>
          <p:spPr>
            <a:xfrm>
              <a:off x="3609907" y="5609694"/>
              <a:ext cx="6663218" cy="1187397"/>
            </a:xfrm>
            <a:prstGeom prst="rect">
              <a:avLst/>
            </a:prstGeom>
            <a:solidFill>
              <a:srgbClr val="FFFFFF">
                <a:alpha val="20000"/>
              </a:srgbClr>
            </a:solidFill>
            <a:ln w="12700">
              <a:noFill/>
              <a:miter lim="800000"/>
            </a:ln>
            <a:effectLst/>
          </p:spPr>
          <p:txBody>
            <a:bodyPr wrap="square" lIns="0" tIns="45720" rIns="0" bIns="45720" numCol="2" rtlCol="0" anchor="t" anchorCtr="0">
              <a:spAutoFit/>
            </a:bodyPr>
            <a:lstStyle/>
            <a:p>
              <a:pPr marL="91440" lvl="0" indent="-91440">
                <a:lnSpc>
                  <a:spcPts val="1100"/>
                </a:lnSpc>
                <a:buFont typeface="Arial" panose="020B0604020202020204" pitchFamily="34" charset="0"/>
                <a:buChar char="•"/>
              </a:pPr>
              <a:r>
                <a:rPr lang="en-US" sz="1100" dirty="0">
                  <a:solidFill>
                    <a:srgbClr val="201E33"/>
                  </a:solidFill>
                  <a:latin typeface="+mj-lt"/>
                  <a:cs typeface="Arial" panose="020B0604020202020204" pitchFamily="34" charset="0"/>
                </a:rPr>
                <a:t>Defense and Aerospace</a:t>
              </a:r>
            </a:p>
            <a:p>
              <a:pPr marL="182880" lvl="1" indent="-91440">
                <a:lnSpc>
                  <a:spcPts val="1100"/>
                </a:lnSpc>
                <a:buFont typeface="Arial" panose="020B0604020202020204" pitchFamily="34" charset="0"/>
                <a:buChar char="-"/>
              </a:pPr>
              <a:r>
                <a:rPr lang="en-US" sz="1100" dirty="0">
                  <a:solidFill>
                    <a:srgbClr val="201E33"/>
                  </a:solidFill>
                  <a:latin typeface="+mj-lt"/>
                  <a:cs typeface="Arial" panose="020B0604020202020204" pitchFamily="34" charset="0"/>
                </a:rPr>
                <a:t>Maintenance, Repair and Overhaul (MRO) facilities</a:t>
              </a:r>
            </a:p>
            <a:p>
              <a:pPr marL="182880" lvl="1" indent="-91440">
                <a:lnSpc>
                  <a:spcPts val="1100"/>
                </a:lnSpc>
                <a:buFont typeface="Arial" panose="020B0604020202020204" pitchFamily="34" charset="0"/>
                <a:buChar char="-"/>
              </a:pPr>
              <a:r>
                <a:rPr lang="en-US" sz="1100" dirty="0">
                  <a:solidFill>
                    <a:srgbClr val="201E33"/>
                  </a:solidFill>
                  <a:latin typeface="+mj-lt"/>
                  <a:cs typeface="Arial" panose="020B0604020202020204" pitchFamily="34" charset="0"/>
                </a:rPr>
                <a:t>Combat vehicle and portable warfighter systems</a:t>
              </a:r>
            </a:p>
            <a:p>
              <a:pPr marL="91440" lvl="0" indent="-91440">
                <a:lnSpc>
                  <a:spcPts val="1100"/>
                </a:lnSpc>
                <a:buFont typeface="Arial" panose="020B0604020202020204" pitchFamily="34" charset="0"/>
                <a:buChar char="•"/>
              </a:pPr>
              <a:r>
                <a:rPr lang="en-US" sz="1100" dirty="0" err="1">
                  <a:solidFill>
                    <a:srgbClr val="201E33"/>
                  </a:solidFill>
                  <a:latin typeface="+mj-lt"/>
                  <a:cs typeface="Arial" panose="020B0604020202020204" pitchFamily="34" charset="0"/>
                </a:rPr>
                <a:t>BioWatch</a:t>
              </a:r>
              <a:r>
                <a:rPr lang="en-US" sz="1100" dirty="0">
                  <a:solidFill>
                    <a:srgbClr val="201E33"/>
                  </a:solidFill>
                  <a:latin typeface="+mj-lt"/>
                  <a:cs typeface="Arial" panose="020B0604020202020204" pitchFamily="34" charset="0"/>
                </a:rPr>
                <a:t> Program, Department of Homeland Security</a:t>
              </a:r>
            </a:p>
            <a:p>
              <a:pPr marL="91440" lvl="0" indent="-91440">
                <a:lnSpc>
                  <a:spcPts val="1100"/>
                </a:lnSpc>
                <a:buFont typeface="Arial" panose="020B0604020202020204" pitchFamily="34" charset="0"/>
                <a:buChar char="•"/>
              </a:pPr>
              <a:r>
                <a:rPr lang="en-US" sz="1100" dirty="0">
                  <a:solidFill>
                    <a:srgbClr val="201E33"/>
                  </a:solidFill>
                  <a:latin typeface="+mj-lt"/>
                  <a:cs typeface="Arial" panose="020B0604020202020204" pitchFamily="34" charset="0"/>
                </a:rPr>
                <a:t>State and local first responders</a:t>
              </a:r>
            </a:p>
            <a:p>
              <a:pPr marL="91440" lvl="0" indent="-91440">
                <a:lnSpc>
                  <a:spcPts val="1100"/>
                </a:lnSpc>
                <a:buFont typeface="Arial" panose="020B0604020202020204" pitchFamily="34" charset="0"/>
                <a:buChar char="•"/>
              </a:pPr>
              <a:r>
                <a:rPr lang="en-US" sz="1100" dirty="0">
                  <a:solidFill>
                    <a:srgbClr val="201E33"/>
                  </a:solidFill>
                  <a:latin typeface="+mj-lt"/>
                  <a:cs typeface="Arial" panose="020B0604020202020204" pitchFamily="34" charset="0"/>
                </a:rPr>
                <a:t>Industrial manufacturing and fabrication plants</a:t>
              </a:r>
            </a:p>
            <a:p>
              <a:pPr marL="91440" lvl="0" indent="-91440">
                <a:lnSpc>
                  <a:spcPts val="1100"/>
                </a:lnSpc>
                <a:buFont typeface="Arial" panose="020B0604020202020204" pitchFamily="34" charset="0"/>
                <a:buChar char="•"/>
              </a:pPr>
              <a:r>
                <a:rPr lang="en-US" sz="1100" dirty="0">
                  <a:solidFill>
                    <a:srgbClr val="201E33"/>
                  </a:solidFill>
                  <a:latin typeface="+mj-lt"/>
                  <a:cs typeface="Arial" panose="020B0604020202020204" pitchFamily="34" charset="0"/>
                </a:rPr>
                <a:t>EPA for Superfund remediation efforts</a:t>
              </a:r>
            </a:p>
            <a:p>
              <a:pPr marL="91440" lvl="0" indent="-91440">
                <a:lnSpc>
                  <a:spcPts val="1100"/>
                </a:lnSpc>
                <a:buFont typeface="Arial" panose="020B0604020202020204" pitchFamily="34" charset="0"/>
                <a:buChar char="•"/>
              </a:pPr>
              <a:r>
                <a:rPr lang="en-US" sz="1100" dirty="0">
                  <a:solidFill>
                    <a:srgbClr val="201E33"/>
                  </a:solidFill>
                  <a:latin typeface="+mj-lt"/>
                  <a:cs typeface="Arial" panose="020B0604020202020204" pitchFamily="34" charset="0"/>
                </a:rPr>
                <a:t>Mineral and raw material processing plants</a:t>
              </a:r>
            </a:p>
            <a:p>
              <a:pPr marL="91440" lvl="0" indent="-91440">
                <a:lnSpc>
                  <a:spcPts val="1100"/>
                </a:lnSpc>
                <a:buFont typeface="Arial" panose="020B0604020202020204" pitchFamily="34" charset="0"/>
                <a:buChar char="•"/>
              </a:pPr>
              <a:r>
                <a:rPr lang="en-US" sz="1100" dirty="0">
                  <a:solidFill>
                    <a:srgbClr val="201E33"/>
                  </a:solidFill>
                  <a:latin typeface="+mj-lt"/>
                  <a:cs typeface="Arial" panose="020B0604020202020204" pitchFamily="34" charset="0"/>
                </a:rPr>
                <a:t>Third party occupational safety audit companies</a:t>
              </a:r>
            </a:p>
          </p:txBody>
        </p:sp>
      </p:grpSp>
      <p:grpSp>
        <p:nvGrpSpPr>
          <p:cNvPr id="4" name="Group 3">
            <a:extLst>
              <a:ext uri="{FF2B5EF4-FFF2-40B4-BE49-F238E27FC236}">
                <a16:creationId xmlns:a16="http://schemas.microsoft.com/office/drawing/2014/main" id="{DD6AD8F6-D39F-4E5B-8B99-912BD0BD1466}"/>
              </a:ext>
            </a:extLst>
          </p:cNvPr>
          <p:cNvGrpSpPr/>
          <p:nvPr/>
        </p:nvGrpSpPr>
        <p:grpSpPr>
          <a:xfrm>
            <a:off x="3584" y="803661"/>
            <a:ext cx="6858000" cy="1117895"/>
            <a:chOff x="3584" y="803661"/>
            <a:chExt cx="6858000" cy="1117895"/>
          </a:xfrm>
        </p:grpSpPr>
        <p:sp>
          <p:nvSpPr>
            <p:cNvPr id="19" name="TextBox 18"/>
            <p:cNvSpPr txBox="1"/>
            <p:nvPr/>
          </p:nvSpPr>
          <p:spPr>
            <a:xfrm>
              <a:off x="3584" y="803661"/>
              <a:ext cx="6858000" cy="229914"/>
            </a:xfrm>
            <a:prstGeom prst="round2SameRect">
              <a:avLst/>
            </a:prstGeom>
            <a:solidFill>
              <a:srgbClr val="201E33">
                <a:alpha val="89804"/>
              </a:srgbClr>
            </a:solidFill>
            <a:ln w="12700">
              <a:noFill/>
              <a:miter lim="800000"/>
            </a:ln>
            <a:effectLst/>
          </p:spPr>
          <p:txBody>
            <a:bodyPr wrap="none" lIns="0" tIns="0" rIns="0" bIns="18288" rtlCol="0" anchor="ctr" anchorCtr="0">
              <a:noAutofit/>
            </a:bodyPr>
            <a:lstStyle/>
            <a:p>
              <a:pPr algn="ctr"/>
              <a:r>
                <a:rPr lang="en-US" sz="1400" b="1" dirty="0">
                  <a:solidFill>
                    <a:schemeClr val="bg1"/>
                  </a:solidFill>
                  <a:latin typeface="+mj-lt"/>
                  <a:cs typeface="Arial"/>
                </a:rPr>
                <a:t>Summary</a:t>
              </a:r>
            </a:p>
          </p:txBody>
        </p:sp>
        <p:sp>
          <p:nvSpPr>
            <p:cNvPr id="20" name="TextBox 19"/>
            <p:cNvSpPr txBox="1"/>
            <p:nvPr/>
          </p:nvSpPr>
          <p:spPr>
            <a:xfrm>
              <a:off x="113892" y="1059794"/>
              <a:ext cx="6633818" cy="861762"/>
            </a:xfrm>
            <a:prstGeom prst="rect">
              <a:avLst/>
            </a:prstGeom>
            <a:solidFill>
              <a:srgbClr val="FFFFFF">
                <a:alpha val="20000"/>
              </a:srgbClr>
            </a:solidFill>
            <a:ln w="12700">
              <a:noFill/>
              <a:miter lim="800000"/>
            </a:ln>
            <a:effectLst/>
          </p:spPr>
          <p:txBody>
            <a:bodyPr wrap="square" lIns="0" tIns="45714" rIns="0" bIns="45714" rtlCol="0" anchor="t" anchorCtr="0">
              <a:spAutoFit/>
            </a:bodyPr>
            <a:lstStyle/>
            <a:p>
              <a:pPr algn="just">
                <a:lnSpc>
                  <a:spcPts val="1200"/>
                </a:lnSpc>
              </a:pPr>
              <a:r>
                <a:rPr lang="en-US" sz="1100" b="1" i="1" dirty="0">
                  <a:latin typeface="Calibri" panose="020F0502020204030204" pitchFamily="34" charset="0"/>
                  <a:cs typeface="Calibri" panose="020F0502020204030204" pitchFamily="34" charset="0"/>
                </a:rPr>
                <a:t>HexChecks CHEM</a:t>
              </a:r>
              <a:r>
                <a:rPr lang="en-US" sz="1100" dirty="0">
                  <a:latin typeface="Calibri" panose="020F0502020204030204" pitchFamily="34" charset="0"/>
                  <a:cs typeface="Calibri" panose="020F0502020204030204" pitchFamily="34" charset="0"/>
                </a:rPr>
                <a:t>™ monitors air quality by sampling the environment, capturing particulate, and determining both elemental composition and concentration in 5-10 minutes. The CHEM™ sensor will serve the need of the Department of Defense as an operator process safety tool. Future capabilities involve rapid airborne pathogen identification to revolutionize environment monitoring efforts for public and occupational safety, U.S. warfighter safety, and first responder diagnostics.</a:t>
              </a:r>
            </a:p>
          </p:txBody>
        </p:sp>
      </p:grpSp>
      <p:sp>
        <p:nvSpPr>
          <p:cNvPr id="34" name="TextBox 33"/>
          <p:cNvSpPr txBox="1"/>
          <p:nvPr/>
        </p:nvSpPr>
        <p:spPr>
          <a:xfrm>
            <a:off x="113892" y="6587094"/>
            <a:ext cx="2213355" cy="940707"/>
          </a:xfrm>
          <a:prstGeom prst="rect">
            <a:avLst/>
          </a:prstGeom>
          <a:noFill/>
          <a:ln w="12700">
            <a:noFill/>
            <a:miter lim="800000"/>
          </a:ln>
          <a:effectLst/>
        </p:spPr>
        <p:txBody>
          <a:bodyPr wrap="square" lIns="0" tIns="45720" rIns="0" bIns="45720" rtlCol="0" anchor="t" anchorCtr="0">
            <a:spAutoFit/>
          </a:bodyPr>
          <a:lstStyle/>
          <a:p>
            <a:pPr marL="91440" indent="-91440">
              <a:lnSpc>
                <a:spcPts val="1100"/>
              </a:lnSpc>
              <a:buFont typeface="Arial" panose="020B0604020202020204" pitchFamily="34" charset="0"/>
              <a:buChar char="•"/>
            </a:pPr>
            <a:r>
              <a:rPr lang="en-US" sz="1100" dirty="0">
                <a:solidFill>
                  <a:srgbClr val="201E33"/>
                </a:solidFill>
                <a:latin typeface="+mj-lt"/>
                <a:cs typeface="Arial" panose="020B0604020202020204" pitchFamily="34" charset="0"/>
              </a:rPr>
              <a:t>Outlet powered for 24/7 operation</a:t>
            </a:r>
          </a:p>
          <a:p>
            <a:pPr marL="91440" indent="-91440">
              <a:lnSpc>
                <a:spcPts val="1100"/>
              </a:lnSpc>
              <a:buFont typeface="Arial" panose="020B0604020202020204" pitchFamily="34" charset="0"/>
              <a:buChar char="•"/>
            </a:pPr>
            <a:r>
              <a:rPr lang="en-US" sz="1100" dirty="0">
                <a:solidFill>
                  <a:srgbClr val="201E33"/>
                </a:solidFill>
                <a:latin typeface="+mj-lt"/>
                <a:cs typeface="Arial" panose="020B0604020202020204" pitchFamily="34" charset="0"/>
              </a:rPr>
              <a:t>Chemical/manufacturing plant air quality monitor</a:t>
            </a:r>
          </a:p>
          <a:p>
            <a:pPr marL="91440" indent="-91440">
              <a:lnSpc>
                <a:spcPts val="1100"/>
              </a:lnSpc>
              <a:buFont typeface="Arial" panose="020B0604020202020204" pitchFamily="34" charset="0"/>
              <a:buChar char="•"/>
            </a:pPr>
            <a:r>
              <a:rPr lang="en-US" sz="1100" dirty="0">
                <a:solidFill>
                  <a:srgbClr val="201E33"/>
                </a:solidFill>
                <a:latin typeface="+mj-lt"/>
                <a:cs typeface="Arial" panose="020B0604020202020204" pitchFamily="34" charset="0"/>
              </a:rPr>
              <a:t>Closed-loop ventilation monitor</a:t>
            </a:r>
          </a:p>
          <a:p>
            <a:pPr marL="91440" indent="-91440">
              <a:lnSpc>
                <a:spcPts val="1100"/>
              </a:lnSpc>
              <a:buFont typeface="Arial" panose="020B0604020202020204" pitchFamily="34" charset="0"/>
              <a:buChar char="•"/>
            </a:pPr>
            <a:r>
              <a:rPr lang="en-US" sz="1100" dirty="0">
                <a:solidFill>
                  <a:srgbClr val="201E33"/>
                </a:solidFill>
                <a:latin typeface="+mj-lt"/>
                <a:cs typeface="Arial" panose="020B0604020202020204" pitchFamily="34" charset="0"/>
              </a:rPr>
              <a:t>Urban environment monitor for public safety</a:t>
            </a:r>
          </a:p>
        </p:txBody>
      </p:sp>
      <p:sp>
        <p:nvSpPr>
          <p:cNvPr id="14" name="TextBox 13"/>
          <p:cNvSpPr txBox="1"/>
          <p:nvPr/>
        </p:nvSpPr>
        <p:spPr>
          <a:xfrm>
            <a:off x="465" y="4555853"/>
            <a:ext cx="6857534" cy="413323"/>
          </a:xfrm>
          <a:prstGeom prst="round2SameRect">
            <a:avLst/>
          </a:prstGeom>
          <a:solidFill>
            <a:srgbClr val="52932F"/>
          </a:solidFill>
          <a:ln w="12700">
            <a:noFill/>
            <a:miter lim="800000"/>
          </a:ln>
          <a:effectLst/>
        </p:spPr>
        <p:txBody>
          <a:bodyPr wrap="none" lIns="0" tIns="0" rIns="0" bIns="18288" rtlCol="0" anchor="ctr" anchorCtr="0">
            <a:noAutofit/>
          </a:bodyPr>
          <a:lstStyle>
            <a:defPPr>
              <a:defRPr lang="en-US"/>
            </a:defPPr>
            <a:lvl1pPr algn="ctr">
              <a:defRPr sz="1200" b="1" cap="small">
                <a:solidFill>
                  <a:schemeClr val="bg1"/>
                </a:solidFill>
                <a:latin typeface="+mj-lt"/>
                <a:cs typeface="Arial"/>
              </a:defRPr>
            </a:lvl1pPr>
          </a:lstStyle>
          <a:p>
            <a:r>
              <a:rPr lang="en-US" sz="1400" cap="none" dirty="0"/>
              <a:t>Formats, Features, and Applications</a:t>
            </a:r>
          </a:p>
        </p:txBody>
      </p:sp>
      <p:sp>
        <p:nvSpPr>
          <p:cNvPr id="35" name="TextBox 34"/>
          <p:cNvSpPr txBox="1"/>
          <p:nvPr/>
        </p:nvSpPr>
        <p:spPr>
          <a:xfrm>
            <a:off x="2411716" y="6567039"/>
            <a:ext cx="2198205" cy="799642"/>
          </a:xfrm>
          <a:prstGeom prst="rect">
            <a:avLst/>
          </a:prstGeom>
          <a:noFill/>
          <a:ln w="12700">
            <a:noFill/>
            <a:miter lim="800000"/>
          </a:ln>
          <a:effectLst/>
        </p:spPr>
        <p:txBody>
          <a:bodyPr wrap="square" lIns="0" tIns="45720" rIns="0" bIns="45720" rtlCol="0" anchor="t" anchorCtr="0">
            <a:spAutoFit/>
          </a:bodyPr>
          <a:lstStyle>
            <a:defPPr>
              <a:defRPr lang="en-US"/>
            </a:defPPr>
            <a:lvl1pPr marL="91440" indent="-91440">
              <a:lnSpc>
                <a:spcPts val="1100"/>
              </a:lnSpc>
              <a:buFont typeface="Arial" panose="020B0604020202020204" pitchFamily="34" charset="0"/>
              <a:buChar char="•"/>
              <a:defRPr sz="1000" cap="small">
                <a:latin typeface="+mj-lt"/>
                <a:cs typeface="Arial" panose="020B0604020202020204" pitchFamily="34" charset="0"/>
              </a:defRPr>
            </a:lvl1pPr>
          </a:lstStyle>
          <a:p>
            <a:r>
              <a:rPr lang="en-US" sz="1100" cap="none" dirty="0">
                <a:solidFill>
                  <a:srgbClr val="201E33"/>
                </a:solidFill>
              </a:rPr>
              <a:t>Outlet or battery powered</a:t>
            </a:r>
          </a:p>
          <a:p>
            <a:r>
              <a:rPr lang="en-US" sz="1100" cap="none" dirty="0">
                <a:solidFill>
                  <a:srgbClr val="201E33"/>
                </a:solidFill>
              </a:rPr>
              <a:t>Site-visit evaluation</a:t>
            </a:r>
          </a:p>
          <a:p>
            <a:r>
              <a:rPr lang="en-US" sz="1100" cap="none" dirty="0">
                <a:solidFill>
                  <a:srgbClr val="201E33"/>
                </a:solidFill>
              </a:rPr>
              <a:t>First responder</a:t>
            </a:r>
          </a:p>
          <a:p>
            <a:r>
              <a:rPr lang="en-US" sz="1100" cap="none" dirty="0">
                <a:solidFill>
                  <a:srgbClr val="201E33"/>
                </a:solidFill>
              </a:rPr>
              <a:t>Warfighter airborne hazard identification</a:t>
            </a:r>
          </a:p>
        </p:txBody>
      </p:sp>
      <p:sp>
        <p:nvSpPr>
          <p:cNvPr id="36" name="TextBox 35"/>
          <p:cNvSpPr txBox="1"/>
          <p:nvPr/>
        </p:nvSpPr>
        <p:spPr>
          <a:xfrm>
            <a:off x="4609122" y="6570679"/>
            <a:ext cx="2198205" cy="797654"/>
          </a:xfrm>
          <a:prstGeom prst="rect">
            <a:avLst/>
          </a:prstGeom>
          <a:noFill/>
          <a:ln w="12700">
            <a:noFill/>
            <a:miter lim="800000"/>
          </a:ln>
          <a:effectLst/>
        </p:spPr>
        <p:txBody>
          <a:bodyPr wrap="square" lIns="0" tIns="45720" rIns="0" bIns="45720" rtlCol="0" anchor="t" anchorCtr="0">
            <a:spAutoFit/>
          </a:bodyPr>
          <a:lstStyle>
            <a:defPPr>
              <a:defRPr lang="en-US"/>
            </a:defPPr>
            <a:lvl1pPr marL="91440" indent="-91440">
              <a:lnSpc>
                <a:spcPts val="1100"/>
              </a:lnSpc>
              <a:buFont typeface="Arial" panose="020B0604020202020204" pitchFamily="34" charset="0"/>
              <a:buChar char="•"/>
              <a:defRPr sz="1000" cap="small">
                <a:latin typeface="+mj-lt"/>
                <a:cs typeface="Arial" panose="020B0604020202020204" pitchFamily="34" charset="0"/>
              </a:defRPr>
            </a:lvl1pPr>
          </a:lstStyle>
          <a:p>
            <a:r>
              <a:rPr lang="en-US" sz="1100" cap="none" dirty="0">
                <a:solidFill>
                  <a:srgbClr val="201E33"/>
                </a:solidFill>
              </a:rPr>
              <a:t>Battery powered</a:t>
            </a:r>
          </a:p>
          <a:p>
            <a:r>
              <a:rPr lang="en-US" sz="1100" cap="none" dirty="0">
                <a:solidFill>
                  <a:srgbClr val="201E33"/>
                </a:solidFill>
              </a:rPr>
              <a:t>Process environment monitor for operator safety</a:t>
            </a:r>
          </a:p>
          <a:p>
            <a:r>
              <a:rPr lang="en-US" sz="1100" cap="none" dirty="0">
                <a:solidFill>
                  <a:srgbClr val="201E33"/>
                </a:solidFill>
              </a:rPr>
              <a:t>First responder/Warfighter airborne hazard identification</a:t>
            </a:r>
          </a:p>
        </p:txBody>
      </p:sp>
      <p:grpSp>
        <p:nvGrpSpPr>
          <p:cNvPr id="11" name="Group 10">
            <a:extLst>
              <a:ext uri="{FF2B5EF4-FFF2-40B4-BE49-F238E27FC236}">
                <a16:creationId xmlns:a16="http://schemas.microsoft.com/office/drawing/2014/main" id="{163F02C7-6955-41DC-8FFA-1AA8152E5126}"/>
              </a:ext>
            </a:extLst>
          </p:cNvPr>
          <p:cNvGrpSpPr/>
          <p:nvPr/>
        </p:nvGrpSpPr>
        <p:grpSpPr>
          <a:xfrm>
            <a:off x="1212551" y="2036145"/>
            <a:ext cx="4443482" cy="2323302"/>
            <a:chOff x="669373" y="2288470"/>
            <a:chExt cx="5178672" cy="2639931"/>
          </a:xfrm>
        </p:grpSpPr>
        <p:sp>
          <p:nvSpPr>
            <p:cNvPr id="31" name="Pentagon 30"/>
            <p:cNvSpPr/>
            <p:nvPr/>
          </p:nvSpPr>
          <p:spPr>
            <a:xfrm flipH="1">
              <a:off x="3839016" y="2337263"/>
              <a:ext cx="2009029" cy="379687"/>
            </a:xfrm>
            <a:prstGeom prst="homePlate">
              <a:avLst/>
            </a:prstGeom>
            <a:solidFill>
              <a:srgbClr val="FFFF00">
                <a:alpha val="84706"/>
              </a:srgbClr>
            </a:solidFill>
            <a:ln w="28575">
              <a:solidFill>
                <a:srgbClr val="201E33"/>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ts val="900"/>
                </a:lnSpc>
              </a:pPr>
              <a:r>
                <a:rPr lang="en-US" sz="900" b="1" i="1" cap="small" dirty="0">
                  <a:solidFill>
                    <a:srgbClr val="201E33"/>
                  </a:solidFill>
                  <a:latin typeface="+mj-lt"/>
                  <a:cs typeface="Arial" panose="020B0604020202020204" pitchFamily="34" charset="0"/>
                </a:rPr>
                <a:t>Advantage: </a:t>
              </a:r>
              <a:r>
                <a:rPr lang="en-US" sz="900" i="1" cap="small" dirty="0">
                  <a:solidFill>
                    <a:srgbClr val="201E33"/>
                  </a:solidFill>
                  <a:latin typeface="+mj-lt"/>
                  <a:cs typeface="Arial" panose="020B0604020202020204" pitchFamily="34" charset="0"/>
                </a:rPr>
                <a:t>Maintain loaded filter samples for later analysis</a:t>
              </a:r>
            </a:p>
          </p:txBody>
        </p:sp>
        <p:grpSp>
          <p:nvGrpSpPr>
            <p:cNvPr id="2" name="Group 1"/>
            <p:cNvGrpSpPr/>
            <p:nvPr/>
          </p:nvGrpSpPr>
          <p:grpSpPr>
            <a:xfrm>
              <a:off x="2148467" y="2288470"/>
              <a:ext cx="2304288" cy="2639931"/>
              <a:chOff x="4328870" y="704473"/>
              <a:chExt cx="2304288" cy="2639931"/>
            </a:xfrm>
          </p:grpSpPr>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8870" y="704473"/>
                <a:ext cx="2304288" cy="2639931"/>
              </a:xfrm>
              <a:prstGeom prst="rect">
                <a:avLst/>
              </a:prstGeom>
              <a:effectLst>
                <a:outerShdw blurRad="50800" dist="38100" dir="2700000" algn="tl" rotWithShape="0">
                  <a:prstClr val="black">
                    <a:alpha val="40000"/>
                  </a:prstClr>
                </a:outerShdw>
              </a:effectLst>
            </p:spPr>
          </p:pic>
          <p:sp>
            <p:nvSpPr>
              <p:cNvPr id="26" name="TextBox 25"/>
              <p:cNvSpPr txBox="1">
                <a:spLocks noChangeAspect="1"/>
              </p:cNvSpPr>
              <p:nvPr/>
            </p:nvSpPr>
            <p:spPr>
              <a:xfrm>
                <a:off x="5046534" y="880129"/>
                <a:ext cx="182880" cy="182880"/>
              </a:xfrm>
              <a:prstGeom prst="ellipse">
                <a:avLst/>
              </a:prstGeom>
              <a:solidFill>
                <a:srgbClr val="201E33"/>
              </a:solidFill>
              <a:ln w="12700">
                <a:solidFill>
                  <a:srgbClr val="201E33"/>
                </a:solidFill>
                <a:miter lim="800000"/>
              </a:ln>
              <a:effectLst>
                <a:outerShdw blurRad="50800" dist="38100" dir="2700000" algn="tl" rotWithShape="0">
                  <a:srgbClr val="000000">
                    <a:alpha val="43000"/>
                  </a:srgbClr>
                </a:outerShdw>
              </a:effectLst>
            </p:spPr>
            <p:txBody>
              <a:bodyPr wrap="none" lIns="0" tIns="0" rIns="0" bIns="0" rtlCol="0" anchor="ctr" anchorCtr="0">
                <a:noAutofit/>
              </a:bodyPr>
              <a:lstStyle/>
              <a:p>
                <a:pPr algn="ctr"/>
                <a:r>
                  <a:rPr lang="en-US" sz="900" b="1" i="1" dirty="0">
                    <a:solidFill>
                      <a:schemeClr val="bg1"/>
                    </a:solidFill>
                    <a:latin typeface="Arial"/>
                    <a:cs typeface="Arial"/>
                  </a:rPr>
                  <a:t>1</a:t>
                </a:r>
              </a:p>
            </p:txBody>
          </p:sp>
          <p:sp>
            <p:nvSpPr>
              <p:cNvPr id="27" name="TextBox 26"/>
              <p:cNvSpPr txBox="1">
                <a:spLocks noChangeAspect="1"/>
              </p:cNvSpPr>
              <p:nvPr/>
            </p:nvSpPr>
            <p:spPr>
              <a:xfrm>
                <a:off x="5831037" y="840431"/>
                <a:ext cx="182880" cy="182880"/>
              </a:xfrm>
              <a:prstGeom prst="ellipse">
                <a:avLst/>
              </a:prstGeom>
              <a:solidFill>
                <a:srgbClr val="201E33"/>
              </a:solidFill>
              <a:ln w="12700">
                <a:solidFill>
                  <a:srgbClr val="201E33"/>
                </a:solidFill>
                <a:miter lim="800000"/>
              </a:ln>
              <a:effectLst>
                <a:outerShdw blurRad="50800" dist="38100" dir="2700000" algn="tl" rotWithShape="0">
                  <a:srgbClr val="000000">
                    <a:alpha val="43000"/>
                  </a:srgbClr>
                </a:outerShdw>
              </a:effectLst>
            </p:spPr>
            <p:txBody>
              <a:bodyPr wrap="none" lIns="0" tIns="0" rIns="0" bIns="0" rtlCol="0" anchor="ctr" anchorCtr="0">
                <a:noAutofit/>
              </a:bodyPr>
              <a:lstStyle/>
              <a:p>
                <a:pPr algn="ctr"/>
                <a:r>
                  <a:rPr lang="en-US" sz="900" b="1" i="1" dirty="0">
                    <a:solidFill>
                      <a:schemeClr val="bg1"/>
                    </a:solidFill>
                    <a:latin typeface="Arial"/>
                    <a:cs typeface="Arial"/>
                  </a:rPr>
                  <a:t>2</a:t>
                </a:r>
              </a:p>
            </p:txBody>
          </p:sp>
          <p:sp>
            <p:nvSpPr>
              <p:cNvPr id="28" name="TextBox 27"/>
              <p:cNvSpPr txBox="1">
                <a:spLocks noChangeAspect="1"/>
              </p:cNvSpPr>
              <p:nvPr/>
            </p:nvSpPr>
            <p:spPr>
              <a:xfrm>
                <a:off x="5691412" y="2904776"/>
                <a:ext cx="182880" cy="182880"/>
              </a:xfrm>
              <a:prstGeom prst="ellipse">
                <a:avLst/>
              </a:prstGeom>
              <a:solidFill>
                <a:srgbClr val="201E33"/>
              </a:solidFill>
              <a:ln w="12700">
                <a:solidFill>
                  <a:srgbClr val="201E33"/>
                </a:solidFill>
                <a:miter lim="800000"/>
              </a:ln>
              <a:effectLst>
                <a:outerShdw blurRad="50800" dist="38100" dir="2700000" algn="tl" rotWithShape="0">
                  <a:srgbClr val="000000">
                    <a:alpha val="43000"/>
                  </a:srgbClr>
                </a:outerShdw>
              </a:effectLst>
            </p:spPr>
            <p:txBody>
              <a:bodyPr wrap="none" lIns="0" tIns="0" rIns="0" bIns="0" rtlCol="0" anchor="ctr" anchorCtr="0">
                <a:noAutofit/>
              </a:bodyPr>
              <a:lstStyle/>
              <a:p>
                <a:pPr algn="ctr"/>
                <a:r>
                  <a:rPr lang="en-US" sz="900" b="1" i="1" dirty="0">
                    <a:solidFill>
                      <a:schemeClr val="bg1"/>
                    </a:solidFill>
                    <a:latin typeface="Arial"/>
                    <a:cs typeface="Arial"/>
                  </a:rPr>
                  <a:t>3</a:t>
                </a:r>
              </a:p>
            </p:txBody>
          </p:sp>
          <p:sp>
            <p:nvSpPr>
              <p:cNvPr id="33" name="TextBox 32"/>
              <p:cNvSpPr txBox="1">
                <a:spLocks noChangeAspect="1"/>
              </p:cNvSpPr>
              <p:nvPr/>
            </p:nvSpPr>
            <p:spPr>
              <a:xfrm>
                <a:off x="4599656" y="2664036"/>
                <a:ext cx="182880" cy="182880"/>
              </a:xfrm>
              <a:prstGeom prst="ellipse">
                <a:avLst/>
              </a:prstGeom>
              <a:solidFill>
                <a:srgbClr val="201E33"/>
              </a:solidFill>
              <a:ln w="12700">
                <a:solidFill>
                  <a:srgbClr val="201E33"/>
                </a:solidFill>
                <a:miter lim="800000"/>
              </a:ln>
              <a:effectLst>
                <a:outerShdw blurRad="50800" dist="38100" dir="2700000" algn="tl" rotWithShape="0">
                  <a:srgbClr val="000000">
                    <a:alpha val="43000"/>
                  </a:srgbClr>
                </a:outerShdw>
              </a:effectLst>
            </p:spPr>
            <p:txBody>
              <a:bodyPr wrap="none" lIns="0" tIns="0" rIns="0" bIns="0" rtlCol="0" anchor="ctr" anchorCtr="0">
                <a:noAutofit/>
              </a:bodyPr>
              <a:lstStyle/>
              <a:p>
                <a:pPr algn="ctr"/>
                <a:r>
                  <a:rPr lang="en-US" sz="900" b="1" i="1" dirty="0">
                    <a:solidFill>
                      <a:schemeClr val="bg1"/>
                    </a:solidFill>
                    <a:latin typeface="Arial"/>
                    <a:cs typeface="Arial"/>
                  </a:rPr>
                  <a:t>4</a:t>
                </a:r>
              </a:p>
            </p:txBody>
          </p:sp>
          <p:sp>
            <p:nvSpPr>
              <p:cNvPr id="24" name="TextBox 23"/>
              <p:cNvSpPr txBox="1">
                <a:spLocks noChangeAspect="1"/>
              </p:cNvSpPr>
              <p:nvPr/>
            </p:nvSpPr>
            <p:spPr>
              <a:xfrm>
                <a:off x="4984177" y="1613591"/>
                <a:ext cx="981563" cy="720427"/>
              </a:xfrm>
              <a:prstGeom prst="rect">
                <a:avLst/>
              </a:prstGeom>
              <a:solidFill>
                <a:srgbClr val="FFFFFF">
                  <a:alpha val="80000"/>
                </a:srgbClr>
              </a:solidFill>
              <a:ln w="12700">
                <a:noFill/>
                <a:miter lim="800000"/>
              </a:ln>
              <a:effectLst>
                <a:softEdge rad="127000"/>
              </a:effectLst>
            </p:spPr>
            <p:txBody>
              <a:bodyPr wrap="none" lIns="0" tIns="0" rIns="0" bIns="18288" rtlCol="0" anchor="ctr" anchorCtr="0">
                <a:spAutoFit/>
              </a:bodyPr>
              <a:lstStyle/>
              <a:p>
                <a:pPr algn="ctr"/>
                <a:r>
                  <a:rPr lang="en-US" sz="2000" b="1" dirty="0">
                    <a:solidFill>
                      <a:srgbClr val="201E33"/>
                    </a:solidFill>
                    <a:latin typeface="+mj-lt"/>
                    <a:cs typeface="Arial"/>
                  </a:rPr>
                  <a:t>Process</a:t>
                </a:r>
              </a:p>
              <a:p>
                <a:pPr algn="ctr"/>
                <a:r>
                  <a:rPr lang="en-US" sz="2000" b="1" dirty="0">
                    <a:solidFill>
                      <a:srgbClr val="201E33"/>
                    </a:solidFill>
                    <a:latin typeface="+mj-lt"/>
                    <a:cs typeface="Arial"/>
                  </a:rPr>
                  <a:t>Steps</a:t>
                </a:r>
              </a:p>
            </p:txBody>
          </p:sp>
        </p:grpSp>
        <p:sp>
          <p:nvSpPr>
            <p:cNvPr id="22" name="Pentagon 21"/>
            <p:cNvSpPr/>
            <p:nvPr/>
          </p:nvSpPr>
          <p:spPr>
            <a:xfrm>
              <a:off x="669373" y="4168659"/>
              <a:ext cx="1763116" cy="312544"/>
            </a:xfrm>
            <a:prstGeom prst="homePlate">
              <a:avLst/>
            </a:prstGeom>
            <a:solidFill>
              <a:srgbClr val="FFFF00">
                <a:alpha val="84706"/>
              </a:srgbClr>
            </a:solidFill>
            <a:ln w="28575">
              <a:solidFill>
                <a:srgbClr val="201E33"/>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ts val="900"/>
                </a:lnSpc>
              </a:pPr>
              <a:r>
                <a:rPr lang="en-US" sz="900" b="1" i="1" cap="small" dirty="0">
                  <a:solidFill>
                    <a:srgbClr val="201E33"/>
                  </a:solidFill>
                  <a:latin typeface="+mj-lt"/>
                  <a:cs typeface="Arial" panose="020B0604020202020204" pitchFamily="34" charset="0"/>
                </a:rPr>
                <a:t>Advantage: </a:t>
              </a:r>
              <a:r>
                <a:rPr lang="en-US" sz="900" i="1" cap="small" dirty="0">
                  <a:solidFill>
                    <a:srgbClr val="201E33"/>
                  </a:solidFill>
                  <a:latin typeface="+mj-lt"/>
                  <a:cs typeface="Arial" panose="020B0604020202020204" pitchFamily="34" charset="0"/>
                </a:rPr>
                <a:t>Minimize lab</a:t>
              </a:r>
              <a:br>
                <a:rPr lang="en-US" sz="900" i="1" cap="small" dirty="0">
                  <a:solidFill>
                    <a:srgbClr val="201E33"/>
                  </a:solidFill>
                  <a:latin typeface="+mj-lt"/>
                  <a:cs typeface="Arial" panose="020B0604020202020204" pitchFamily="34" charset="0"/>
                </a:rPr>
              </a:br>
              <a:r>
                <a:rPr lang="en-US" sz="900" i="1" cap="small" dirty="0">
                  <a:solidFill>
                    <a:srgbClr val="201E33"/>
                  </a:solidFill>
                  <a:latin typeface="+mj-lt"/>
                  <a:cs typeface="Arial" panose="020B0604020202020204" pitchFamily="34" charset="0"/>
                </a:rPr>
                <a:t>labor hours and equipment</a:t>
              </a:r>
            </a:p>
          </p:txBody>
        </p:sp>
        <p:sp>
          <p:nvSpPr>
            <p:cNvPr id="21" name="Pentagon 20"/>
            <p:cNvSpPr/>
            <p:nvPr/>
          </p:nvSpPr>
          <p:spPr>
            <a:xfrm flipH="1">
              <a:off x="3693889" y="4370959"/>
              <a:ext cx="2009030" cy="440710"/>
            </a:xfrm>
            <a:prstGeom prst="homePlate">
              <a:avLst/>
            </a:prstGeom>
            <a:solidFill>
              <a:srgbClr val="FFFF00">
                <a:alpha val="84706"/>
              </a:srgbClr>
            </a:solidFill>
            <a:ln w="28575">
              <a:solidFill>
                <a:srgbClr val="201E33"/>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ts val="900"/>
                </a:lnSpc>
              </a:pPr>
              <a:r>
                <a:rPr lang="en-US" sz="900" b="1" i="1" cap="small" dirty="0">
                  <a:solidFill>
                    <a:srgbClr val="201E33"/>
                  </a:solidFill>
                  <a:latin typeface="+mj-lt"/>
                  <a:cs typeface="Arial" panose="020B0604020202020204" pitchFamily="34" charset="0"/>
                </a:rPr>
                <a:t>Advantage: </a:t>
              </a:r>
              <a:r>
                <a:rPr lang="en-US" sz="900" i="1" cap="small" dirty="0">
                  <a:solidFill>
                    <a:srgbClr val="201E33"/>
                  </a:solidFill>
                  <a:latin typeface="+mj-lt"/>
                  <a:cs typeface="Arial" panose="020B0604020202020204" pitchFamily="34" charset="0"/>
                </a:rPr>
                <a:t>Analyze composition in 5-10 minutes</a:t>
              </a:r>
              <a:br>
                <a:rPr lang="en-US" sz="900" i="1" cap="small" dirty="0">
                  <a:solidFill>
                    <a:srgbClr val="201E33"/>
                  </a:solidFill>
                  <a:latin typeface="+mj-lt"/>
                  <a:cs typeface="Arial" panose="020B0604020202020204" pitchFamily="34" charset="0"/>
                </a:rPr>
              </a:br>
              <a:r>
                <a:rPr lang="en-US" sz="900" i="1" cap="small" dirty="0">
                  <a:solidFill>
                    <a:srgbClr val="201E33"/>
                  </a:solidFill>
                  <a:latin typeface="+mj-lt"/>
                  <a:cs typeface="Arial" panose="020B0604020202020204" pitchFamily="34" charset="0"/>
                </a:rPr>
                <a:t>vs lab response of 72 hours</a:t>
              </a:r>
            </a:p>
          </p:txBody>
        </p:sp>
        <p:sp>
          <p:nvSpPr>
            <p:cNvPr id="32" name="Pentagon 31"/>
            <p:cNvSpPr/>
            <p:nvPr/>
          </p:nvSpPr>
          <p:spPr>
            <a:xfrm>
              <a:off x="669373" y="2332719"/>
              <a:ext cx="2171001" cy="469652"/>
            </a:xfrm>
            <a:prstGeom prst="homePlate">
              <a:avLst>
                <a:gd name="adj" fmla="val 51906"/>
              </a:avLst>
            </a:prstGeom>
            <a:solidFill>
              <a:srgbClr val="FFFF00">
                <a:alpha val="84706"/>
              </a:srgbClr>
            </a:solidFill>
            <a:ln w="28575">
              <a:solidFill>
                <a:srgbClr val="201E33"/>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lnSpc>
                  <a:spcPts val="900"/>
                </a:lnSpc>
              </a:pPr>
              <a:r>
                <a:rPr lang="en-US" sz="900" b="1" i="1" cap="small" dirty="0">
                  <a:solidFill>
                    <a:srgbClr val="201E33"/>
                  </a:solidFill>
                  <a:latin typeface="+mj-lt"/>
                  <a:cs typeface="Arial" panose="020B0604020202020204" pitchFamily="34" charset="0"/>
                </a:rPr>
                <a:t>Advantage</a:t>
              </a:r>
              <a:r>
                <a:rPr lang="en-US" sz="900" i="1" cap="small" dirty="0">
                  <a:solidFill>
                    <a:srgbClr val="201E33"/>
                  </a:solidFill>
                  <a:latin typeface="+mj-lt"/>
                  <a:cs typeface="Arial" panose="020B0604020202020204" pitchFamily="34" charset="0"/>
                </a:rPr>
                <a:t>: Deploy in a variety of environments due to versatile and advanced analysis methods</a:t>
              </a:r>
            </a:p>
          </p:txBody>
        </p:sp>
      </p:grpSp>
      <p:sp>
        <p:nvSpPr>
          <p:cNvPr id="30" name="TextBox 29">
            <a:extLst>
              <a:ext uri="{FF2B5EF4-FFF2-40B4-BE49-F238E27FC236}">
                <a16:creationId xmlns:a16="http://schemas.microsoft.com/office/drawing/2014/main" id="{22565F62-CCAB-4831-A54C-C7B998FECF27}"/>
              </a:ext>
            </a:extLst>
          </p:cNvPr>
          <p:cNvSpPr txBox="1"/>
          <p:nvPr/>
        </p:nvSpPr>
        <p:spPr>
          <a:xfrm>
            <a:off x="-5205" y="8647165"/>
            <a:ext cx="6858000" cy="27432"/>
          </a:xfrm>
          <a:prstGeom prst="round2SameRect">
            <a:avLst/>
          </a:prstGeom>
          <a:solidFill>
            <a:srgbClr val="201E33">
              <a:alpha val="89804"/>
            </a:srgbClr>
          </a:solidFill>
          <a:ln w="12700">
            <a:noFill/>
            <a:miter lim="800000"/>
          </a:ln>
          <a:effectLst/>
        </p:spPr>
        <p:txBody>
          <a:bodyPr wrap="none" lIns="0" tIns="0" rIns="0" bIns="18288" rtlCol="0" anchor="ctr" anchorCtr="0">
            <a:noAutofit/>
          </a:bodyPr>
          <a:lstStyle>
            <a:defPPr>
              <a:defRPr lang="en-US"/>
            </a:defPPr>
            <a:lvl1pPr algn="ctr">
              <a:defRPr sz="1200" b="1" cap="small">
                <a:solidFill>
                  <a:schemeClr val="bg1"/>
                </a:solidFill>
                <a:latin typeface="+mj-lt"/>
                <a:cs typeface="Arial"/>
              </a:defRPr>
            </a:lvl1pPr>
          </a:lstStyle>
          <a:p>
            <a:endParaRPr lang="en-US" sz="1600" dirty="0"/>
          </a:p>
        </p:txBody>
      </p:sp>
      <p:pic>
        <p:nvPicPr>
          <p:cNvPr id="15" name="Picture 14">
            <a:extLst>
              <a:ext uri="{FF2B5EF4-FFF2-40B4-BE49-F238E27FC236}">
                <a16:creationId xmlns:a16="http://schemas.microsoft.com/office/drawing/2014/main" id="{1C79DE4E-FF0C-4EBD-A568-333DAF14504D}"/>
              </a:ext>
            </a:extLst>
          </p:cNvPr>
          <p:cNvPicPr>
            <a:picLocks noChangeAspect="1"/>
          </p:cNvPicPr>
          <p:nvPr/>
        </p:nvPicPr>
        <p:blipFill rotWithShape="1">
          <a:blip r:embed="rId5"/>
          <a:srcRect l="7847" t="12047" b="6497"/>
          <a:stretch/>
        </p:blipFill>
        <p:spPr>
          <a:xfrm>
            <a:off x="685800" y="5021482"/>
            <a:ext cx="727770" cy="1320116"/>
          </a:xfrm>
          <a:prstGeom prst="rect">
            <a:avLst/>
          </a:prstGeom>
        </p:spPr>
      </p:pic>
      <p:pic>
        <p:nvPicPr>
          <p:cNvPr id="23" name="Picture 22" descr="A picture containing diagram&#10;&#10;Description automatically generated">
            <a:extLst>
              <a:ext uri="{FF2B5EF4-FFF2-40B4-BE49-F238E27FC236}">
                <a16:creationId xmlns:a16="http://schemas.microsoft.com/office/drawing/2014/main" id="{EA7C788C-8C5E-FD90-6587-BDE32A749C54}"/>
              </a:ext>
            </a:extLst>
          </p:cNvPr>
          <p:cNvPicPr>
            <a:picLocks noChangeAspect="1"/>
          </p:cNvPicPr>
          <p:nvPr/>
        </p:nvPicPr>
        <p:blipFill>
          <a:blip r:embed="rId6" cstate="print">
            <a:alphaModFix/>
            <a:extLst>
              <a:ext uri="{28A0092B-C50C-407E-A947-70E740481C1C}">
                <a14:useLocalDpi xmlns:a14="http://schemas.microsoft.com/office/drawing/2010/main" val="0"/>
              </a:ext>
            </a:extLst>
          </a:blip>
          <a:stretch>
            <a:fillRect/>
          </a:stretch>
        </p:blipFill>
        <p:spPr>
          <a:xfrm rot="5400000">
            <a:off x="2725479" y="5229539"/>
            <a:ext cx="1250995" cy="93824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435194460"/>
              </p:ext>
            </p:extLst>
          </p:nvPr>
        </p:nvGraphicFramePr>
        <p:xfrm>
          <a:off x="-59619" y="6350379"/>
          <a:ext cx="6858000" cy="252978"/>
        </p:xfrm>
        <a:graphic>
          <a:graphicData uri="http://schemas.openxmlformats.org/drawingml/2006/table">
            <a:tbl>
              <a:tblPr firstRow="1" bandRow="1">
                <a:effectLst/>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252978">
                <a:tc>
                  <a:txBody>
                    <a:bodyPr/>
                    <a:lstStyle/>
                    <a:p>
                      <a:pPr marL="114300" marR="0" indent="0" algn="ctr" defTabSz="914293" rtl="0" eaLnBrk="1" latinLnBrk="0" hangingPunct="1">
                        <a:lnSpc>
                          <a:spcPct val="107000"/>
                        </a:lnSpc>
                        <a:spcBef>
                          <a:spcPts val="0"/>
                        </a:spcBef>
                        <a:spcAft>
                          <a:spcPts val="0"/>
                        </a:spcAft>
                      </a:pPr>
                      <a:r>
                        <a:rPr lang="en-US" sz="1300" b="1" kern="1200" cap="none" baseline="0" dirty="0">
                          <a:solidFill>
                            <a:srgbClr val="201E33"/>
                          </a:solidFill>
                          <a:effectLst/>
                          <a:latin typeface="+mj-lt"/>
                          <a:ea typeface="Calibri" panose="020F0502020204030204" pitchFamily="34" charset="0"/>
                          <a:cs typeface="Arial" panose="020B0604020202020204" pitchFamily="34" charset="0"/>
                        </a:rPr>
                        <a:t>Mounted CHEM System</a:t>
                      </a:r>
                    </a:p>
                  </a:txBody>
                  <a:tcPr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algn="ctr" defTabSz="914293" rtl="0" eaLnBrk="1" latinLnBrk="0" hangingPunct="1">
                        <a:lnSpc>
                          <a:spcPct val="107000"/>
                        </a:lnSpc>
                        <a:spcBef>
                          <a:spcPts val="0"/>
                        </a:spcBef>
                        <a:spcAft>
                          <a:spcPts val="0"/>
                        </a:spcAft>
                      </a:pPr>
                      <a:r>
                        <a:rPr lang="en-US" sz="1300" b="1" kern="1200" cap="none" baseline="0" dirty="0">
                          <a:solidFill>
                            <a:srgbClr val="201E33"/>
                          </a:solidFill>
                          <a:effectLst/>
                          <a:latin typeface="+mj-lt"/>
                          <a:ea typeface="Calibri" panose="020F0502020204030204" pitchFamily="34" charset="0"/>
                          <a:cs typeface="Arial" panose="020B0604020202020204" pitchFamily="34" charset="0"/>
                        </a:rPr>
                        <a:t>Portable CHEM System</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algn="ctr" defTabSz="914293" rtl="0" eaLnBrk="1" latinLnBrk="0" hangingPunct="1">
                        <a:lnSpc>
                          <a:spcPct val="107000"/>
                        </a:lnSpc>
                        <a:spcBef>
                          <a:spcPts val="0"/>
                        </a:spcBef>
                        <a:spcAft>
                          <a:spcPts val="0"/>
                        </a:spcAft>
                      </a:pPr>
                      <a:r>
                        <a:rPr lang="en-US" sz="1300" b="1" kern="1200" cap="none" baseline="0" dirty="0">
                          <a:solidFill>
                            <a:srgbClr val="201E33"/>
                          </a:solidFill>
                          <a:effectLst/>
                          <a:latin typeface="+mj-lt"/>
                          <a:ea typeface="Calibri" panose="020F0502020204030204" pitchFamily="34" charset="0"/>
                          <a:cs typeface="Arial" panose="020B0604020202020204" pitchFamily="34" charset="0"/>
                        </a:rPr>
                        <a:t>Wearable CHEM System</a:t>
                      </a:r>
                    </a:p>
                  </a:txBody>
                  <a:tcPr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39" name="Picture 38" descr="A picture containing meter, parking&#10;&#10;Description automatically generated">
            <a:extLst>
              <a:ext uri="{FF2B5EF4-FFF2-40B4-BE49-F238E27FC236}">
                <a16:creationId xmlns:a16="http://schemas.microsoft.com/office/drawing/2014/main" id="{78B4B356-5B9D-34EB-15F6-B62DF82F9C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798016" y="5073164"/>
            <a:ext cx="1675105" cy="1227177"/>
          </a:xfrm>
          <a:prstGeom prst="rect">
            <a:avLst/>
          </a:prstGeom>
        </p:spPr>
      </p:pic>
      <p:pic>
        <p:nvPicPr>
          <p:cNvPr id="18" name="Picture 17">
            <a:extLst>
              <a:ext uri="{FF2B5EF4-FFF2-40B4-BE49-F238E27FC236}">
                <a16:creationId xmlns:a16="http://schemas.microsoft.com/office/drawing/2014/main" id="{F53E5A24-EFAB-0D6B-AA96-17321BB833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796" y="21647"/>
            <a:ext cx="6948619" cy="1049361"/>
          </a:xfrm>
          <a:prstGeom prst="rect">
            <a:avLst/>
          </a:prstGeom>
        </p:spPr>
      </p:pic>
      <p:sp>
        <p:nvSpPr>
          <p:cNvPr id="10" name="TextBox 9"/>
          <p:cNvSpPr txBox="1"/>
          <p:nvPr/>
        </p:nvSpPr>
        <p:spPr>
          <a:xfrm>
            <a:off x="3162899" y="280887"/>
            <a:ext cx="4718541" cy="584763"/>
          </a:xfrm>
          <a:prstGeom prst="rect">
            <a:avLst/>
          </a:prstGeom>
          <a:noFill/>
        </p:spPr>
        <p:txBody>
          <a:bodyPr wrap="square" lIns="91429" tIns="45714" rIns="91429" bIns="45714" rtlCol="0" anchor="ctr" anchorCtr="0">
            <a:spAutoFit/>
          </a:bodyPr>
          <a:lstStyle/>
          <a:p>
            <a:r>
              <a:rPr lang="en-US" sz="1600" b="1" dirty="0">
                <a:solidFill>
                  <a:srgbClr val="201E33"/>
                </a:solidFill>
                <a:latin typeface="Arial" panose="020B0604020202020204" pitchFamily="34" charset="0"/>
                <a:cs typeface="Arial" panose="020B0604020202020204" pitchFamily="34" charset="0"/>
              </a:rPr>
              <a:t>HexChecks Continuous Hazardous Environment Monitor (CHEM™)</a:t>
            </a:r>
            <a:endParaRPr lang="en-US" sz="1600" dirty="0">
              <a:solidFill>
                <a:srgbClr val="201E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663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none" w="med"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A93FA4A472B4BB017A0C2120ED19D" ma:contentTypeVersion="18" ma:contentTypeDescription="Create a new document." ma:contentTypeScope="" ma:versionID="b0bbc68514b335357ac024c80f16a06a">
  <xsd:schema xmlns:xsd="http://www.w3.org/2001/XMLSchema" xmlns:xs="http://www.w3.org/2001/XMLSchema" xmlns:p="http://schemas.microsoft.com/office/2006/metadata/properties" xmlns:ns2="e88b036d-b4b2-49bb-850e-78160049862d" xmlns:ns3="1dbcb2cd-21d5-4577-b2c0-db830f205db3" targetNamespace="http://schemas.microsoft.com/office/2006/metadata/properties" ma:root="true" ma:fieldsID="055e88a8a4409917b3e7023b5b14fe0a" ns2:_="" ns3:_="">
    <xsd:import namespace="e88b036d-b4b2-49bb-850e-78160049862d"/>
    <xsd:import namespace="1dbcb2cd-21d5-4577-b2c0-db830f205db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Description0"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lcf76f155ced4ddcb4097134ff3c332f" minOccurs="0"/>
                <xsd:element ref="ns2:TaxCatchAll"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8b036d-b4b2-49bb-850e-7816004986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f0c4e71b-00fe-4b8c-b368-817e1d618888}" ma:internalName="TaxCatchAll" ma:showField="CatchAllData" ma:web="e88b036d-b4b2-49bb-850e-7816004986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bcb2cd-21d5-4577-b2c0-db830f205db3" elementFormDefault="qualified">
    <xsd:import namespace="http://schemas.microsoft.com/office/2006/documentManagement/types"/>
    <xsd:import namespace="http://schemas.microsoft.com/office/infopath/2007/PartnerControls"/>
    <xsd:element name="Description0" ma:index="13" nillable="true" ma:displayName="Description" ma:internalName="Description0">
      <xsd:simpleType>
        <xsd:restriction base="dms:Text">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9d2123c-76e2-4d16-8a78-43d37a6d0676" ma:termSetId="09814cd3-568e-fe90-9814-8d621ff8fb84" ma:anchorId="fba54fb3-c3e1-fe81-a776-ca4b69148c4d" ma:open="true" ma:isKeyword="false">
      <xsd:complexType>
        <xsd:sequence>
          <xsd:element ref="pc:Terms" minOccurs="0" maxOccurs="1"/>
        </xsd:sequence>
      </xsd:complex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e88b036d-b4b2-49bb-850e-78160049862d">FIGENG-1735211446-207</_dlc_DocId>
    <_dlc_DocIdUrl xmlns="e88b036d-b4b2-49bb-850e-78160049862d">
      <Url>https://figure.sharepoint.com/sales/_layouts/15/DocIdRedir.aspx?ID=FIGENG-1735211446-207</Url>
      <Description>FIGENG-1735211446-207</Description>
    </_dlc_DocIdUrl>
    <TaxCatchAll xmlns="e88b036d-b4b2-49bb-850e-78160049862d" xsi:nil="true"/>
    <lcf76f155ced4ddcb4097134ff3c332f xmlns="1dbcb2cd-21d5-4577-b2c0-db830f205db3">
      <Terms xmlns="http://schemas.microsoft.com/office/infopath/2007/PartnerControls"/>
    </lcf76f155ced4ddcb4097134ff3c332f>
    <Description0 xmlns="1dbcb2cd-21d5-4577-b2c0-db830f205db3"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85E0828-8A8E-443B-A9D4-26C0D26935CB}">
  <ds:schemaRefs>
    <ds:schemaRef ds:uri="http://schemas.microsoft.com/sharepoint/v3/contenttype/forms"/>
  </ds:schemaRefs>
</ds:datastoreItem>
</file>

<file path=customXml/itemProps2.xml><?xml version="1.0" encoding="utf-8"?>
<ds:datastoreItem xmlns:ds="http://schemas.openxmlformats.org/officeDocument/2006/customXml" ds:itemID="{AE7F4A49-6E03-4F2E-9ED4-B96BF83129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8b036d-b4b2-49bb-850e-78160049862d"/>
    <ds:schemaRef ds:uri="1dbcb2cd-21d5-4577-b2c0-db830f205d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9DF50E-4E36-4B93-B31D-E971C20A0739}">
  <ds:schemaRefs>
    <ds:schemaRef ds:uri="http://schemas.microsoft.com/office/2006/metadata/properties"/>
    <ds:schemaRef ds:uri="http://schemas.microsoft.com/office/infopath/2007/PartnerControls"/>
    <ds:schemaRef ds:uri="e88b036d-b4b2-49bb-850e-78160049862d"/>
    <ds:schemaRef ds:uri="1dbcb2cd-21d5-4577-b2c0-db830f205db3"/>
  </ds:schemaRefs>
</ds:datastoreItem>
</file>

<file path=customXml/itemProps4.xml><?xml version="1.0" encoding="utf-8"?>
<ds:datastoreItem xmlns:ds="http://schemas.openxmlformats.org/officeDocument/2006/customXml" ds:itemID="{C34D9380-0683-4061-BA1A-8ACCD8164FD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27998</TotalTime>
  <Words>285</Words>
  <Application>Microsoft Office PowerPoint</Application>
  <PresentationFormat>On-screen Show (4:3)</PresentationFormat>
  <Paragraphs>40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Narrow</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Karin Clark</dc:creator>
  <cp:lastModifiedBy>Rick Vidallon</cp:lastModifiedBy>
  <cp:revision>522</cp:revision>
  <cp:lastPrinted>2017-07-12T14:59:47Z</cp:lastPrinted>
  <dcterms:created xsi:type="dcterms:W3CDTF">2014-09-28T17:48:43Z</dcterms:created>
  <dcterms:modified xsi:type="dcterms:W3CDTF">2022-05-11T16:12:01Z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0x01010079FA93FA4A472B4BB017A0C2120ED19D</vt:lpwstr>
  </property>
  <property fmtid="{D5CDD505-2E9C-101B-9397-08002B2CF9AE}" pid="3" name="_dlc_DocIdItemGuid">
    <vt:lpwstr>0a44ac72-d8d6-4b7d-82aa-afae8243e975</vt:lpwstr>
  </property>
  <property fmtid="{D5CDD505-2E9C-101B-9397-08002B2CF9AE}" pid="4" name="MediaServiceImageTags">
    <vt:lpwstr/>
  </property>
</Properties>
</file>